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071942a3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071942a3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SKYLER: very similar to the items table, but instead of any food item columns, we have additional numerical information like tips, partial refunds, and the fees that the credit card companies would charge ABZ after a transaction. Unfortunately, the only customer data we have within these tables is their names, which isn’t enough information to perform segmentation or profiling on their customer base. We’ll talk about our strategies to remedy at the end of our presentation.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071942a3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071942a3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Filtered out all counties except M and I. No dedicated column for # of cars, under “year”. Car amount rounded up or down by 500.</a:t>
            </a:r>
            <a:endParaRPr/>
          </a:p>
          <a:p>
            <a:pPr indent="0" lvl="0" marL="0" rtl="0" algn="l">
              <a:spcBef>
                <a:spcPts val="0"/>
              </a:spcBef>
              <a:spcAft>
                <a:spcPts val="0"/>
              </a:spcAft>
              <a:buNone/>
            </a:pPr>
            <a:r>
              <a:rPr lang="en"/>
              <a:t>Imputation didn’t translate to tableau visualization (we’ll show later), but we could at least confidently estimate that there were wasn’t actually a sharp decline in Mecklenburg traffic during 2019.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5bb315b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5bb315b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071942a3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071942a3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Oxtail is lower in popularity on the graph due to some of the sales being categorized as a “Custom Items”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071942a3d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071942a3d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models show us the best days of the week for sales. We see Saturday across the years of data that we have are ABZee’s </a:t>
            </a:r>
            <a:r>
              <a:rPr lang="en"/>
              <a:t>busiest</a:t>
            </a:r>
            <a:r>
              <a:rPr lang="en"/>
              <a:t> days next to thursday.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59dc5a9a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59dc5a9a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March 27 was a saturday </a:t>
            </a:r>
            <a:r>
              <a:rPr lang="en"/>
              <a:t>which</a:t>
            </a:r>
            <a:r>
              <a:rPr lang="en"/>
              <a:t> we </a:t>
            </a:r>
            <a:r>
              <a:rPr lang="en"/>
              <a:t>determined in the pervious slides</a:t>
            </a:r>
            <a:r>
              <a:rPr lang="en"/>
              <a:t> were </a:t>
            </a:r>
            <a:r>
              <a:rPr lang="en"/>
              <a:t>typically good days. With this, we have to also acknowledge that ABZee had some competition that day.</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59dc5a9a7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59dc5a9a7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071942a3d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071942a3d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*Lower priced items sold more in month of May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071942a3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071942a3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59dc5a9a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59dc5a9a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071942a3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071942a3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59dc5a9a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59dc5a9a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59dc5a9a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59dc5a9a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It may seem feasible to conduct a majority of operations in Mecklenburg due to both its difference in size and traffic flow</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sz="1400">
              <a:solidFill>
                <a:schemeClr val="dk1"/>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Note: Mecklenburg has 20+ Caribbean cuisine locations, while Iredell has 0</a:t>
            </a:r>
            <a:endParaRPr sz="14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071942a3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071942a3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Lato"/>
                <a:ea typeface="Lato"/>
                <a:cs typeface="Lato"/>
                <a:sym typeface="Lato"/>
              </a:rPr>
              <a:t>However, as indicated in the previous slide, ABZee has an opportunity to procure the entire market for caribbean cuisine in Iredell County given that competition is 0 in that area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59dc5a9a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59dc5a9a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JYOTI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071942a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071942a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JYOTI: Slightly positive trend, could be greater if sales didn’t slip in 2020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5bb315b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5bb315b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JYOTI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59dc5a9a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59dc5a9a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JYOTI: Need more sales data to conduct proper association rule mining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071942a3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071942a3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071942a3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071942a3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071942a3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071942a3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071942a3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071942a3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071942a3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071942a3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071942a3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071942a3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071942a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071942a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SKYLER: SquareUp has their own POS (point of service) system, so transactions can be easily tracked and uploaded to their database in real time. Data was very quick to process for analysis in Python/R since it’s in a static CSV file, but if we want the most up to date information, we’d have to extract the data again and rerun our model every time we want to perform subsequent analysis. Still useful for our KPIs, as the local CSV files allows us to perform profit analysis, identify items etc.. with minimal processing power at no cost.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071942a3d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071942a3d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SKYLER: Scraped secodonary data.. ABZ currently operates in Statesville, Mt. Airy, and Charlotte. Zhara is not looking to expand anywhere else right now, since she’s concerned about the hidden costs associated with gas and travel time along her current route. We want to help refine her location schedule and guide her truck to areas that aren’t too far away from her, and also have a higher volumes of potential customers.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071942a3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071942a3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SKYLER: We decided the “Item Sales Summary” and “Category Sales” tables weren’t helpful for our analysis, since we already had all the information we needed from the columns in the “Items” and “Transactions” tables to aggregate and perform visualizations on our own. So, what we decided to do was concatenate the Items tables from 2018-2020 into one master table and then do the same for the Transactions tables. All of our descriptive and predictive analysis were based on these two transformed tables.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071942a3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071942a3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SKYLER: This is the primary table we used to perform our analysis. The actual cells are blacked out for privacy reasons, but each row is representative of one food, drink, plate, or pan purchase. Since the data is collected in real time on Squareup, we have the date and time down to the very second that the item was purchased. The category of food is also listed, which we used to further break down sales in our analysis. Lastly, the gross sales, net sales, taxes, and discounts are listed too.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wunderground.com/history/daily/KCLT/date/2021-3-27" TargetMode="Externa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wunderground.com/history/daily/us/nc/charlotte/KCLT/date/2020-7-23"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Project Phase III:</a:t>
            </a:r>
            <a:endParaRPr/>
          </a:p>
          <a:p>
            <a:pPr indent="0" lvl="0" marL="0" rtl="0" algn="l">
              <a:spcBef>
                <a:spcPts val="0"/>
              </a:spcBef>
              <a:spcAft>
                <a:spcPts val="0"/>
              </a:spcAft>
              <a:buNone/>
            </a:pPr>
            <a:r>
              <a:rPr lang="en"/>
              <a:t>Authentic By Zee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By Mitchell Roberts, Reem Ghabayen, Jyoti Ranjan, and Skyler Groglio</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Sales </a:t>
            </a:r>
            <a:r>
              <a:rPr lang="en"/>
              <a:t>Data Characteristics: "Transactions”</a:t>
            </a:r>
            <a:endParaRPr/>
          </a:p>
        </p:txBody>
      </p:sp>
      <p:pic>
        <p:nvPicPr>
          <p:cNvPr id="143" name="Google Shape;143;p22"/>
          <p:cNvPicPr preferRelativeResize="0"/>
          <p:nvPr/>
        </p:nvPicPr>
        <p:blipFill>
          <a:blip r:embed="rId3">
            <a:alphaModFix/>
          </a:blip>
          <a:stretch>
            <a:fillRect/>
          </a:stretch>
        </p:blipFill>
        <p:spPr>
          <a:xfrm>
            <a:off x="544200" y="2006250"/>
            <a:ext cx="8002327" cy="1583651"/>
          </a:xfrm>
          <a:prstGeom prst="rect">
            <a:avLst/>
          </a:prstGeom>
          <a:noFill/>
          <a:ln>
            <a:noFill/>
          </a:ln>
        </p:spPr>
      </p:pic>
      <p:sp>
        <p:nvSpPr>
          <p:cNvPr id="144" name="Google Shape;144;p22"/>
          <p:cNvSpPr txBox="1"/>
          <p:nvPr>
            <p:ph idx="1" type="body"/>
          </p:nvPr>
        </p:nvSpPr>
        <p:spPr>
          <a:xfrm>
            <a:off x="272500" y="3853400"/>
            <a:ext cx="8425500" cy="1678800"/>
          </a:xfrm>
          <a:prstGeom prst="rect">
            <a:avLst/>
          </a:prstGeom>
        </p:spPr>
        <p:txBody>
          <a:bodyPr anchorCtr="0" anchor="t" bIns="91425" lIns="91425" spcFirstLastPara="1" rIns="91425" wrap="square" tIns="91425">
            <a:normAutofit fontScale="25000" lnSpcReduction="20000"/>
          </a:bodyPr>
          <a:lstStyle/>
          <a:p>
            <a:pPr indent="-324226" lvl="0" marL="457200" rtl="0" algn="l">
              <a:spcBef>
                <a:spcPts val="0"/>
              </a:spcBef>
              <a:spcAft>
                <a:spcPts val="0"/>
              </a:spcAft>
              <a:buSzPct val="100000"/>
              <a:buChar char="●"/>
            </a:pPr>
            <a:r>
              <a:rPr lang="en" sz="6023"/>
              <a:t>Additional columns: Fees, Net Total, TransactionID, PaymentID, Card Brand, PAN Suffix, Device Name, Staff Name, Staff ID, Details, Description, Event Type, Location, Dining Option, Customer ID, Customer Name, Customer Reference ID, Device Nickname, Deposit ID, Deposit Date, Deposit Details, Fee Percentage, Fee Fixed Rate, Refund Reason, Discount Name, Transaction Status</a:t>
            </a:r>
            <a:endParaRPr sz="6023"/>
          </a:p>
          <a:p>
            <a:pPr indent="0" lvl="0" marL="457200" rtl="0" algn="l">
              <a:spcBef>
                <a:spcPts val="1200"/>
              </a:spcBef>
              <a:spcAft>
                <a:spcPts val="0"/>
              </a:spcAft>
              <a:buNone/>
            </a:pPr>
            <a:r>
              <a:t/>
            </a:r>
            <a:endParaRPr sz="1900"/>
          </a:p>
          <a:p>
            <a:pPr indent="0" lvl="0" marL="914400" rtl="0" algn="l">
              <a:spcBef>
                <a:spcPts val="1200"/>
              </a:spcBef>
              <a:spcAft>
                <a:spcPts val="1200"/>
              </a:spcAft>
              <a:buNone/>
            </a:pPr>
            <a:r>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62200" y="614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Traffic </a:t>
            </a:r>
            <a:r>
              <a:rPr lang="en"/>
              <a:t>Dataset Characteristics</a:t>
            </a:r>
            <a:endParaRPr/>
          </a:p>
        </p:txBody>
      </p:sp>
      <p:sp>
        <p:nvSpPr>
          <p:cNvPr id="150" name="Google Shape;150;p23"/>
          <p:cNvSpPr txBox="1"/>
          <p:nvPr>
            <p:ph idx="1" type="body"/>
          </p:nvPr>
        </p:nvSpPr>
        <p:spPr>
          <a:xfrm>
            <a:off x="304800" y="1897525"/>
            <a:ext cx="8721900" cy="3139200"/>
          </a:xfrm>
          <a:prstGeom prst="rect">
            <a:avLst/>
          </a:prstGeom>
        </p:spPr>
        <p:txBody>
          <a:bodyPr anchorCtr="0" anchor="t" bIns="91425" lIns="91425" spcFirstLastPara="1" rIns="91425" wrap="square" tIns="91425">
            <a:normAutofit fontScale="25000" lnSpcReduction="20000"/>
          </a:bodyPr>
          <a:lstStyle/>
          <a:p>
            <a:pPr indent="-333308" lvl="0" marL="457200" rtl="0" algn="l">
              <a:spcBef>
                <a:spcPts val="0"/>
              </a:spcBef>
              <a:spcAft>
                <a:spcPts val="0"/>
              </a:spcAft>
              <a:buSzPct val="100000"/>
              <a:buChar char="●"/>
            </a:pPr>
            <a:r>
              <a:rPr lang="en" sz="6595"/>
              <a:t>Sourced from NC Department of Transportation (semi public)</a:t>
            </a:r>
            <a:endParaRPr sz="6595"/>
          </a:p>
          <a:p>
            <a:pPr indent="-333308" lvl="0" marL="457200" rtl="0" algn="l">
              <a:spcBef>
                <a:spcPts val="0"/>
              </a:spcBef>
              <a:spcAft>
                <a:spcPts val="0"/>
              </a:spcAft>
              <a:buSzPct val="100000"/>
              <a:buChar char="●"/>
            </a:pPr>
            <a:r>
              <a:rPr lang="en" sz="6595"/>
              <a:t>5 Columns: Location ID, County, Route, Location, Collection Year (2002-2019)* </a:t>
            </a:r>
            <a:endParaRPr sz="6595"/>
          </a:p>
          <a:p>
            <a:pPr indent="-333308" lvl="0" marL="457200" rtl="0" algn="l">
              <a:spcBef>
                <a:spcPts val="0"/>
              </a:spcBef>
              <a:spcAft>
                <a:spcPts val="0"/>
              </a:spcAft>
              <a:buSzPct val="100000"/>
              <a:buChar char="●"/>
            </a:pPr>
            <a:r>
              <a:rPr lang="en" sz="6595"/>
              <a:t>Details average amount of cars that traveled through sections of </a:t>
            </a:r>
            <a:r>
              <a:rPr lang="en" sz="6595"/>
              <a:t>counties’</a:t>
            </a:r>
            <a:r>
              <a:rPr lang="en" sz="6595"/>
              <a:t> highways per day</a:t>
            </a:r>
            <a:endParaRPr sz="6595"/>
          </a:p>
          <a:p>
            <a:pPr indent="-333308" lvl="0" marL="457200" rtl="0" algn="l">
              <a:spcBef>
                <a:spcPts val="0"/>
              </a:spcBef>
              <a:spcAft>
                <a:spcPts val="0"/>
              </a:spcAft>
              <a:buSzPct val="100000"/>
              <a:buChar char="●"/>
            </a:pPr>
            <a:r>
              <a:rPr lang="en" sz="6595"/>
              <a:t>86 Rows Total: </a:t>
            </a:r>
            <a:endParaRPr sz="6595"/>
          </a:p>
          <a:p>
            <a:pPr indent="-333308" lvl="1" marL="914400" rtl="0" algn="l">
              <a:spcBef>
                <a:spcPts val="0"/>
              </a:spcBef>
              <a:spcAft>
                <a:spcPts val="0"/>
              </a:spcAft>
              <a:buSzPct val="100000"/>
              <a:buChar char="○"/>
            </a:pPr>
            <a:r>
              <a:rPr lang="en" sz="6595"/>
              <a:t>Iredell County: 48</a:t>
            </a:r>
            <a:endParaRPr sz="6595"/>
          </a:p>
          <a:p>
            <a:pPr indent="-333308" lvl="1" marL="914400" rtl="0" algn="l">
              <a:spcBef>
                <a:spcPts val="0"/>
              </a:spcBef>
              <a:spcAft>
                <a:spcPts val="0"/>
              </a:spcAft>
              <a:buSzPct val="100000"/>
              <a:buChar char="○"/>
            </a:pPr>
            <a:r>
              <a:rPr lang="en" sz="6595"/>
              <a:t>Mecklenburg County: 38</a:t>
            </a:r>
            <a:endParaRPr sz="6595"/>
          </a:p>
          <a:p>
            <a:pPr indent="0" lvl="0" marL="0" rtl="0" algn="l">
              <a:spcBef>
                <a:spcPts val="1200"/>
              </a:spcBef>
              <a:spcAft>
                <a:spcPts val="0"/>
              </a:spcAft>
              <a:buNone/>
            </a:pPr>
            <a:r>
              <a:t/>
            </a:r>
            <a:endParaRPr sz="6595"/>
          </a:p>
          <a:p>
            <a:pPr indent="-333308" lvl="0" marL="457200" rtl="0" algn="l">
              <a:spcBef>
                <a:spcPts val="1200"/>
              </a:spcBef>
              <a:spcAft>
                <a:spcPts val="0"/>
              </a:spcAft>
              <a:buSzPct val="100000"/>
              <a:buChar char="●"/>
            </a:pPr>
            <a:r>
              <a:rPr lang="en" sz="6595"/>
              <a:t>Mecklenburg County had 15 missing cells of traffic data for 2019 (39%)</a:t>
            </a:r>
            <a:endParaRPr sz="6595"/>
          </a:p>
          <a:p>
            <a:pPr indent="-333308" lvl="1" marL="914400" rtl="0" algn="l">
              <a:spcBef>
                <a:spcPts val="0"/>
              </a:spcBef>
              <a:spcAft>
                <a:spcPts val="0"/>
              </a:spcAft>
              <a:buSzPct val="100000"/>
              <a:buChar char="○"/>
            </a:pPr>
            <a:r>
              <a:rPr lang="en" sz="6595"/>
              <a:t>Imputation performed in the source file using synthetic distribution method: average of past two available years</a:t>
            </a:r>
            <a:endParaRPr sz="6595"/>
          </a:p>
          <a:p>
            <a:pPr indent="0" lvl="0" marL="457200" rtl="0" algn="l">
              <a:spcBef>
                <a:spcPts val="1200"/>
              </a:spcBef>
              <a:spcAft>
                <a:spcPts val="0"/>
              </a:spcAft>
              <a:buNone/>
            </a:pPr>
            <a:r>
              <a:t/>
            </a:r>
            <a:endParaRPr sz="3519"/>
          </a:p>
          <a:p>
            <a:pPr indent="0" lvl="0" marL="457200" rtl="0" algn="l">
              <a:spcBef>
                <a:spcPts val="1200"/>
              </a:spcBef>
              <a:spcAft>
                <a:spcPts val="0"/>
              </a:spcAft>
              <a:buNone/>
            </a:pPr>
            <a:r>
              <a:t/>
            </a:r>
            <a:endParaRPr sz="1900"/>
          </a:p>
          <a:p>
            <a:pPr indent="0" lvl="0" marL="914400" rtl="0" algn="l">
              <a:spcBef>
                <a:spcPts val="1200"/>
              </a:spcBef>
              <a:spcAft>
                <a:spcPts val="1200"/>
              </a:spcAft>
              <a:buNone/>
            </a:pPr>
            <a:r>
              <a:t/>
            </a:r>
            <a:endParaRPr sz="1900"/>
          </a:p>
        </p:txBody>
      </p:sp>
      <p:pic>
        <p:nvPicPr>
          <p:cNvPr id="151" name="Google Shape;151;p23"/>
          <p:cNvPicPr preferRelativeResize="0"/>
          <p:nvPr/>
        </p:nvPicPr>
        <p:blipFill>
          <a:blip r:embed="rId3">
            <a:alphaModFix/>
          </a:blip>
          <a:stretch>
            <a:fillRect/>
          </a:stretch>
        </p:blipFill>
        <p:spPr>
          <a:xfrm>
            <a:off x="152400" y="1329100"/>
            <a:ext cx="8839203" cy="3893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r>
              <a:rPr lang="en"/>
              <a:t>Packages</a:t>
            </a:r>
            <a:r>
              <a:rPr lang="en"/>
              <a:t> used</a:t>
            </a:r>
            <a:endParaRPr/>
          </a:p>
        </p:txBody>
      </p:sp>
      <p:sp>
        <p:nvSpPr>
          <p:cNvPr id="157" name="Google Shape;157;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Microsoft Excel</a:t>
            </a:r>
            <a:endParaRPr/>
          </a:p>
          <a:p>
            <a:pPr indent="-311150" lvl="0" marL="457200" rtl="0" algn="l">
              <a:spcBef>
                <a:spcPts val="0"/>
              </a:spcBef>
              <a:spcAft>
                <a:spcPts val="0"/>
              </a:spcAft>
              <a:buSzPts val="1300"/>
              <a:buChar char="●"/>
            </a:pPr>
            <a:r>
              <a:rPr lang="en"/>
              <a:t>Jupyter Notebook</a:t>
            </a:r>
            <a:endParaRPr/>
          </a:p>
          <a:p>
            <a:pPr indent="-311150" lvl="0" marL="457200" rtl="0" algn="l">
              <a:spcBef>
                <a:spcPts val="0"/>
              </a:spcBef>
              <a:spcAft>
                <a:spcPts val="0"/>
              </a:spcAft>
              <a:buSzPts val="1300"/>
              <a:buChar char="●"/>
            </a:pPr>
            <a:r>
              <a:rPr lang="en"/>
              <a:t>Python</a:t>
            </a:r>
            <a:endParaRPr/>
          </a:p>
          <a:p>
            <a:pPr indent="-298450" lvl="1" marL="914400" rtl="0" algn="l">
              <a:spcBef>
                <a:spcPts val="0"/>
              </a:spcBef>
              <a:spcAft>
                <a:spcPts val="0"/>
              </a:spcAft>
              <a:buSzPts val="1100"/>
              <a:buChar char="○"/>
            </a:pPr>
            <a:r>
              <a:rPr lang="en"/>
              <a:t>N</a:t>
            </a:r>
            <a:r>
              <a:rPr lang="en"/>
              <a:t>umpy</a:t>
            </a:r>
            <a:endParaRPr/>
          </a:p>
          <a:p>
            <a:pPr indent="-298450" lvl="1" marL="914400" rtl="0" algn="l">
              <a:spcBef>
                <a:spcPts val="0"/>
              </a:spcBef>
              <a:spcAft>
                <a:spcPts val="0"/>
              </a:spcAft>
              <a:buSzPts val="1100"/>
              <a:buChar char="○"/>
            </a:pPr>
            <a:r>
              <a:rPr lang="en"/>
              <a:t>Pandas</a:t>
            </a:r>
            <a:endParaRPr/>
          </a:p>
          <a:p>
            <a:pPr indent="-298450" lvl="1" marL="914400" rtl="0" algn="l">
              <a:spcBef>
                <a:spcPts val="0"/>
              </a:spcBef>
              <a:spcAft>
                <a:spcPts val="0"/>
              </a:spcAft>
              <a:buSzPts val="1100"/>
              <a:buChar char="○"/>
            </a:pPr>
            <a:r>
              <a:rPr lang="en"/>
              <a:t>Matplotlib</a:t>
            </a:r>
            <a:endParaRPr/>
          </a:p>
          <a:p>
            <a:pPr indent="-298450" lvl="1" marL="914400" rtl="0" algn="l">
              <a:spcBef>
                <a:spcPts val="0"/>
              </a:spcBef>
              <a:spcAft>
                <a:spcPts val="0"/>
              </a:spcAft>
              <a:buSzPts val="1100"/>
              <a:buChar char="○"/>
            </a:pPr>
            <a:r>
              <a:rPr lang="en"/>
              <a:t>Prophet - additive regression model</a:t>
            </a:r>
            <a:endParaRPr/>
          </a:p>
          <a:p>
            <a:pPr indent="-311150" lvl="0" marL="457200" rtl="0" algn="l">
              <a:spcBef>
                <a:spcPts val="0"/>
              </a:spcBef>
              <a:spcAft>
                <a:spcPts val="0"/>
              </a:spcAft>
              <a:buSzPts val="1300"/>
              <a:buChar char="●"/>
            </a:pPr>
            <a:r>
              <a:rPr lang="en"/>
              <a:t>R for association rule</a:t>
            </a:r>
            <a:endParaRPr/>
          </a:p>
          <a:p>
            <a:pPr indent="-311150" lvl="0" marL="457200" rtl="0" algn="l">
              <a:spcBef>
                <a:spcPts val="0"/>
              </a:spcBef>
              <a:spcAft>
                <a:spcPts val="0"/>
              </a:spcAft>
              <a:buSzPts val="1300"/>
              <a:buChar char="●"/>
            </a:pPr>
            <a:r>
              <a:rPr lang="en"/>
              <a:t>Tableau</a:t>
            </a:r>
            <a:endParaRPr/>
          </a:p>
        </p:txBody>
      </p:sp>
      <p:pic>
        <p:nvPicPr>
          <p:cNvPr id="158" name="Google Shape;158;p24"/>
          <p:cNvPicPr preferRelativeResize="0"/>
          <p:nvPr/>
        </p:nvPicPr>
        <p:blipFill>
          <a:blip r:embed="rId3">
            <a:alphaModFix/>
          </a:blip>
          <a:stretch>
            <a:fillRect/>
          </a:stretch>
        </p:blipFill>
        <p:spPr>
          <a:xfrm>
            <a:off x="4393625" y="3446725"/>
            <a:ext cx="925125" cy="925125"/>
          </a:xfrm>
          <a:prstGeom prst="rect">
            <a:avLst/>
          </a:prstGeom>
          <a:noFill/>
          <a:ln>
            <a:noFill/>
          </a:ln>
        </p:spPr>
      </p:pic>
      <p:pic>
        <p:nvPicPr>
          <p:cNvPr id="159" name="Google Shape;159;p24"/>
          <p:cNvPicPr preferRelativeResize="0"/>
          <p:nvPr/>
        </p:nvPicPr>
        <p:blipFill rotWithShape="1">
          <a:blip r:embed="rId4">
            <a:alphaModFix/>
          </a:blip>
          <a:srcRect b="7381" l="22570" r="26331" t="0"/>
          <a:stretch/>
        </p:blipFill>
        <p:spPr>
          <a:xfrm>
            <a:off x="4474850" y="1891800"/>
            <a:ext cx="710375" cy="629750"/>
          </a:xfrm>
          <a:prstGeom prst="rect">
            <a:avLst/>
          </a:prstGeom>
          <a:noFill/>
          <a:ln>
            <a:noFill/>
          </a:ln>
        </p:spPr>
      </p:pic>
      <p:pic>
        <p:nvPicPr>
          <p:cNvPr id="160" name="Google Shape;160;p24"/>
          <p:cNvPicPr preferRelativeResize="0"/>
          <p:nvPr/>
        </p:nvPicPr>
        <p:blipFill>
          <a:blip r:embed="rId5">
            <a:alphaModFix/>
          </a:blip>
          <a:stretch>
            <a:fillRect/>
          </a:stretch>
        </p:blipFill>
        <p:spPr>
          <a:xfrm>
            <a:off x="6072074" y="1876586"/>
            <a:ext cx="710375" cy="710375"/>
          </a:xfrm>
          <a:prstGeom prst="rect">
            <a:avLst/>
          </a:prstGeom>
          <a:noFill/>
          <a:ln>
            <a:noFill/>
          </a:ln>
        </p:spPr>
      </p:pic>
      <p:pic>
        <p:nvPicPr>
          <p:cNvPr id="161" name="Google Shape;161;p24"/>
          <p:cNvPicPr preferRelativeResize="0"/>
          <p:nvPr/>
        </p:nvPicPr>
        <p:blipFill>
          <a:blip r:embed="rId6">
            <a:alphaModFix/>
          </a:blip>
          <a:stretch>
            <a:fillRect/>
          </a:stretch>
        </p:blipFill>
        <p:spPr>
          <a:xfrm>
            <a:off x="7788391" y="1891791"/>
            <a:ext cx="629750" cy="629750"/>
          </a:xfrm>
          <a:prstGeom prst="rect">
            <a:avLst/>
          </a:prstGeom>
          <a:noFill/>
          <a:ln>
            <a:noFill/>
          </a:ln>
        </p:spPr>
      </p:pic>
      <p:pic>
        <p:nvPicPr>
          <p:cNvPr id="162" name="Google Shape;162;p24"/>
          <p:cNvPicPr preferRelativeResize="0"/>
          <p:nvPr/>
        </p:nvPicPr>
        <p:blipFill>
          <a:blip r:embed="rId7">
            <a:alphaModFix/>
          </a:blip>
          <a:stretch>
            <a:fillRect/>
          </a:stretch>
        </p:blipFill>
        <p:spPr>
          <a:xfrm>
            <a:off x="6072075" y="3271525"/>
            <a:ext cx="821950" cy="956300"/>
          </a:xfrm>
          <a:prstGeom prst="rect">
            <a:avLst/>
          </a:prstGeom>
          <a:noFill/>
          <a:ln>
            <a:noFill/>
          </a:ln>
        </p:spPr>
      </p:pic>
      <p:pic>
        <p:nvPicPr>
          <p:cNvPr id="163" name="Google Shape;163;p24"/>
          <p:cNvPicPr preferRelativeResize="0"/>
          <p:nvPr/>
        </p:nvPicPr>
        <p:blipFill>
          <a:blip r:embed="rId8">
            <a:alphaModFix/>
          </a:blip>
          <a:stretch>
            <a:fillRect/>
          </a:stretch>
        </p:blipFill>
        <p:spPr>
          <a:xfrm>
            <a:off x="7517825" y="3513725"/>
            <a:ext cx="1219650" cy="348475"/>
          </a:xfrm>
          <a:prstGeom prst="rect">
            <a:avLst/>
          </a:prstGeom>
          <a:noFill/>
          <a:ln>
            <a:noFill/>
          </a:ln>
        </p:spPr>
      </p:pic>
      <p:sp>
        <p:nvSpPr>
          <p:cNvPr id="164" name="Google Shape;164;p24"/>
          <p:cNvSpPr txBox="1"/>
          <p:nvPr>
            <p:ph type="title"/>
          </p:nvPr>
        </p:nvSpPr>
        <p:spPr>
          <a:xfrm>
            <a:off x="727650" y="574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and Predictive Analytics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7650" y="574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Analytics: Items by Popularity</a:t>
            </a:r>
            <a:endParaRPr/>
          </a:p>
        </p:txBody>
      </p:sp>
      <p:pic>
        <p:nvPicPr>
          <p:cNvPr id="170" name="Google Shape;170;p25"/>
          <p:cNvPicPr preferRelativeResize="0"/>
          <p:nvPr/>
        </p:nvPicPr>
        <p:blipFill>
          <a:blip r:embed="rId3">
            <a:alphaModFix/>
          </a:blip>
          <a:stretch>
            <a:fillRect/>
          </a:stretch>
        </p:blipFill>
        <p:spPr>
          <a:xfrm>
            <a:off x="1035925" y="1347700"/>
            <a:ext cx="7022326" cy="3325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574200"/>
            <a:ext cx="8082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Analytics: Best Days of the Week for Sales</a:t>
            </a:r>
            <a:endParaRPr/>
          </a:p>
        </p:txBody>
      </p:sp>
      <p:sp>
        <p:nvSpPr>
          <p:cNvPr id="176" name="Google Shape;17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6"/>
          <p:cNvPicPr preferRelativeResize="0"/>
          <p:nvPr/>
        </p:nvPicPr>
        <p:blipFill>
          <a:blip r:embed="rId3">
            <a:alphaModFix/>
          </a:blip>
          <a:stretch>
            <a:fillRect/>
          </a:stretch>
        </p:blipFill>
        <p:spPr>
          <a:xfrm>
            <a:off x="669500" y="1399300"/>
            <a:ext cx="4096050" cy="3445949"/>
          </a:xfrm>
          <a:prstGeom prst="rect">
            <a:avLst/>
          </a:prstGeom>
          <a:noFill/>
          <a:ln>
            <a:noFill/>
          </a:ln>
        </p:spPr>
      </p:pic>
      <p:pic>
        <p:nvPicPr>
          <p:cNvPr id="178" name="Google Shape;178;p26"/>
          <p:cNvPicPr preferRelativeResize="0"/>
          <p:nvPr/>
        </p:nvPicPr>
        <p:blipFill>
          <a:blip r:embed="rId4">
            <a:alphaModFix/>
          </a:blip>
          <a:stretch>
            <a:fillRect/>
          </a:stretch>
        </p:blipFill>
        <p:spPr>
          <a:xfrm>
            <a:off x="4765550" y="1219400"/>
            <a:ext cx="3782002" cy="3549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3875" y="567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a:t>
            </a:r>
            <a:r>
              <a:rPr lang="en"/>
              <a:t> How Weather Effects ABZee</a:t>
            </a:r>
            <a:endParaRPr/>
          </a:p>
        </p:txBody>
      </p:sp>
      <p:sp>
        <p:nvSpPr>
          <p:cNvPr id="184" name="Google Shape;184;p27"/>
          <p:cNvSpPr txBox="1"/>
          <p:nvPr>
            <p:ph idx="1" type="body"/>
          </p:nvPr>
        </p:nvSpPr>
        <p:spPr>
          <a:xfrm>
            <a:off x="129375" y="1357775"/>
            <a:ext cx="7688700" cy="911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below link shows weather data for March 27, 2021</a:t>
            </a:r>
            <a:endParaRPr/>
          </a:p>
          <a:p>
            <a:pPr indent="-311150" lvl="0" marL="457200" rtl="0" algn="l">
              <a:spcBef>
                <a:spcPts val="0"/>
              </a:spcBef>
              <a:spcAft>
                <a:spcPts val="0"/>
              </a:spcAft>
              <a:buSzPts val="1300"/>
              <a:buChar char="●"/>
            </a:pPr>
            <a:r>
              <a:rPr lang="en"/>
              <a:t>ABZee catered this event which we predicted would have stunted sales due to adverse conditions</a:t>
            </a:r>
            <a:endParaRPr/>
          </a:p>
          <a:p>
            <a:pPr indent="-298450" lvl="1" marL="914400" rtl="0" algn="l">
              <a:spcBef>
                <a:spcPts val="0"/>
              </a:spcBef>
              <a:spcAft>
                <a:spcPts val="0"/>
              </a:spcAft>
              <a:buSzPts val="1100"/>
              <a:buChar char="○"/>
            </a:pPr>
            <a:r>
              <a:rPr lang="en" u="sng">
                <a:solidFill>
                  <a:schemeClr val="hlink"/>
                </a:solidFill>
                <a:hlinkClick r:id="rId3"/>
              </a:rPr>
              <a:t>Let's take a look</a:t>
            </a:r>
            <a:endParaRPr/>
          </a:p>
        </p:txBody>
      </p:sp>
      <p:pic>
        <p:nvPicPr>
          <p:cNvPr id="185" name="Google Shape;185;p27"/>
          <p:cNvPicPr preferRelativeResize="0"/>
          <p:nvPr/>
        </p:nvPicPr>
        <p:blipFill>
          <a:blip r:embed="rId4">
            <a:alphaModFix/>
          </a:blip>
          <a:stretch>
            <a:fillRect/>
          </a:stretch>
        </p:blipFill>
        <p:spPr>
          <a:xfrm>
            <a:off x="529475" y="2167567"/>
            <a:ext cx="7888676" cy="2952308"/>
          </a:xfrm>
          <a:prstGeom prst="rect">
            <a:avLst/>
          </a:prstGeom>
          <a:noFill/>
          <a:ln>
            <a:noFill/>
          </a:ln>
        </p:spPr>
      </p:pic>
      <p:sp>
        <p:nvSpPr>
          <p:cNvPr id="186" name="Google Shape;186;p27"/>
          <p:cNvSpPr txBox="1"/>
          <p:nvPr/>
        </p:nvSpPr>
        <p:spPr>
          <a:xfrm>
            <a:off x="6466425" y="867825"/>
            <a:ext cx="23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Total Sales = $280</a:t>
            </a:r>
            <a:endParaRPr b="1">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152400" y="575225"/>
            <a:ext cx="6186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Descriptive:</a:t>
            </a:r>
            <a:r>
              <a:rPr lang="en" sz="2300"/>
              <a:t> How Weather Effects ABZee</a:t>
            </a:r>
            <a:endParaRPr sz="2300"/>
          </a:p>
          <a:p>
            <a:pPr indent="0" lvl="0" marL="0" rtl="0" algn="l">
              <a:spcBef>
                <a:spcPts val="0"/>
              </a:spcBef>
              <a:spcAft>
                <a:spcPts val="0"/>
              </a:spcAft>
              <a:buSzPts val="990"/>
              <a:buNone/>
            </a:pPr>
            <a:r>
              <a:t/>
            </a:r>
            <a:endParaRPr sz="2340"/>
          </a:p>
        </p:txBody>
      </p:sp>
      <p:sp>
        <p:nvSpPr>
          <p:cNvPr id="192" name="Google Shape;192;p28"/>
          <p:cNvSpPr txBox="1"/>
          <p:nvPr>
            <p:ph idx="1" type="body"/>
          </p:nvPr>
        </p:nvSpPr>
        <p:spPr>
          <a:xfrm>
            <a:off x="250925" y="1376650"/>
            <a:ext cx="3778800" cy="452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700" u="sng">
                <a:solidFill>
                  <a:schemeClr val="hlink"/>
                </a:solidFill>
                <a:hlinkClick r:id="rId3"/>
              </a:rPr>
              <a:t>Now let's look at a day that had good weather </a:t>
            </a:r>
            <a:endParaRPr sz="5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3" name="Google Shape;193;p28"/>
          <p:cNvPicPr preferRelativeResize="0"/>
          <p:nvPr/>
        </p:nvPicPr>
        <p:blipFill>
          <a:blip r:embed="rId4">
            <a:alphaModFix/>
          </a:blip>
          <a:stretch>
            <a:fillRect/>
          </a:stretch>
        </p:blipFill>
        <p:spPr>
          <a:xfrm>
            <a:off x="152400" y="2010825"/>
            <a:ext cx="7108675" cy="2980275"/>
          </a:xfrm>
          <a:prstGeom prst="rect">
            <a:avLst/>
          </a:prstGeom>
          <a:noFill/>
          <a:ln>
            <a:noFill/>
          </a:ln>
        </p:spPr>
      </p:pic>
      <p:sp>
        <p:nvSpPr>
          <p:cNvPr id="194" name="Google Shape;194;p28"/>
          <p:cNvSpPr txBox="1"/>
          <p:nvPr/>
        </p:nvSpPr>
        <p:spPr>
          <a:xfrm>
            <a:off x="5131425" y="1295050"/>
            <a:ext cx="29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Total Sales = $650</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 difference of over 40%</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4674850" y="1831250"/>
            <a:ext cx="3962775" cy="2341435"/>
          </a:xfrm>
          <a:prstGeom prst="rect">
            <a:avLst/>
          </a:prstGeom>
          <a:noFill/>
          <a:ln>
            <a:noFill/>
          </a:ln>
        </p:spPr>
      </p:pic>
      <p:sp>
        <p:nvSpPr>
          <p:cNvPr id="200" name="Google Shape;200;p29"/>
          <p:cNvSpPr txBox="1"/>
          <p:nvPr>
            <p:ph type="title"/>
          </p:nvPr>
        </p:nvSpPr>
        <p:spPr>
          <a:xfrm>
            <a:off x="739938" y="544975"/>
            <a:ext cx="8259900" cy="8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Descriptive Analytics: Best Months for Sales </a:t>
            </a:r>
            <a:endParaRPr sz="2040"/>
          </a:p>
        </p:txBody>
      </p:sp>
      <p:pic>
        <p:nvPicPr>
          <p:cNvPr id="201" name="Google Shape;201;p29"/>
          <p:cNvPicPr preferRelativeResize="0"/>
          <p:nvPr/>
        </p:nvPicPr>
        <p:blipFill>
          <a:blip r:embed="rId4">
            <a:alphaModFix/>
          </a:blip>
          <a:stretch>
            <a:fillRect/>
          </a:stretch>
        </p:blipFill>
        <p:spPr>
          <a:xfrm>
            <a:off x="672250" y="1814675"/>
            <a:ext cx="3962773" cy="2374574"/>
          </a:xfrm>
          <a:prstGeom prst="rect">
            <a:avLst/>
          </a:prstGeom>
          <a:noFill/>
          <a:ln>
            <a:noFill/>
          </a:ln>
        </p:spPr>
      </p:pic>
      <p:sp>
        <p:nvSpPr>
          <p:cNvPr id="202" name="Google Shape;202;p29"/>
          <p:cNvSpPr txBox="1"/>
          <p:nvPr/>
        </p:nvSpPr>
        <p:spPr>
          <a:xfrm>
            <a:off x="2263425" y="4314075"/>
            <a:ext cx="10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Revenue</a:t>
            </a:r>
            <a:endParaRPr>
              <a:latin typeface="Lato"/>
              <a:ea typeface="Lato"/>
              <a:cs typeface="Lato"/>
              <a:sym typeface="Lato"/>
            </a:endParaRPr>
          </a:p>
        </p:txBody>
      </p:sp>
      <p:sp>
        <p:nvSpPr>
          <p:cNvPr id="203" name="Google Shape;203;p29"/>
          <p:cNvSpPr txBox="1"/>
          <p:nvPr/>
        </p:nvSpPr>
        <p:spPr>
          <a:xfrm>
            <a:off x="6044000" y="4344875"/>
            <a:ext cx="18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Number of orders</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7650" y="614800"/>
            <a:ext cx="84165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Descriptive Analytics: Best Days for Sales By Item </a:t>
            </a:r>
            <a:endParaRPr sz="2240"/>
          </a:p>
        </p:txBody>
      </p:sp>
      <p:pic>
        <p:nvPicPr>
          <p:cNvPr id="209" name="Google Shape;209;p30"/>
          <p:cNvPicPr preferRelativeResize="0"/>
          <p:nvPr/>
        </p:nvPicPr>
        <p:blipFill>
          <a:blip r:embed="rId3">
            <a:alphaModFix/>
          </a:blip>
          <a:stretch>
            <a:fillRect/>
          </a:stretch>
        </p:blipFill>
        <p:spPr>
          <a:xfrm>
            <a:off x="1032400" y="1327075"/>
            <a:ext cx="7378601" cy="3303825"/>
          </a:xfrm>
          <a:prstGeom prst="rect">
            <a:avLst/>
          </a:prstGeom>
          <a:noFill/>
          <a:ln>
            <a:noFill/>
          </a:ln>
        </p:spPr>
      </p:pic>
      <p:sp>
        <p:nvSpPr>
          <p:cNvPr id="210" name="Google Shape;210;p30"/>
          <p:cNvSpPr txBox="1"/>
          <p:nvPr/>
        </p:nvSpPr>
        <p:spPr>
          <a:xfrm>
            <a:off x="3920450" y="4659025"/>
            <a:ext cx="2186700" cy="2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11" name="Google Shape;211;p30"/>
          <p:cNvSpPr txBox="1"/>
          <p:nvPr/>
        </p:nvSpPr>
        <p:spPr>
          <a:xfrm>
            <a:off x="3852825" y="4572775"/>
            <a:ext cx="21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Excludes Custom Items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669500" y="512475"/>
            <a:ext cx="8331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40"/>
              <a:t>Descriptive Analytics: Breakdown of Monthly Sales by Item (Top 7)</a:t>
            </a:r>
            <a:endParaRPr sz="1940"/>
          </a:p>
        </p:txBody>
      </p:sp>
      <p:pic>
        <p:nvPicPr>
          <p:cNvPr id="217" name="Google Shape;217;p31"/>
          <p:cNvPicPr preferRelativeResize="0"/>
          <p:nvPr/>
        </p:nvPicPr>
        <p:blipFill>
          <a:blip r:embed="rId3">
            <a:alphaModFix/>
          </a:blip>
          <a:stretch>
            <a:fillRect/>
          </a:stretch>
        </p:blipFill>
        <p:spPr>
          <a:xfrm>
            <a:off x="823500" y="1277925"/>
            <a:ext cx="8000225" cy="3560499"/>
          </a:xfrm>
          <a:prstGeom prst="rect">
            <a:avLst/>
          </a:prstGeom>
          <a:noFill/>
          <a:ln>
            <a:noFill/>
          </a:ln>
        </p:spPr>
      </p:pic>
      <p:sp>
        <p:nvSpPr>
          <p:cNvPr id="218" name="Google Shape;218;p31"/>
          <p:cNvSpPr txBox="1"/>
          <p:nvPr/>
        </p:nvSpPr>
        <p:spPr>
          <a:xfrm>
            <a:off x="1752325" y="1622200"/>
            <a:ext cx="210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*Excludes Custom Items</a:t>
            </a:r>
            <a:endParaRPr sz="11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3" name="Google Shape;93;p14"/>
          <p:cNvSpPr txBox="1"/>
          <p:nvPr>
            <p:ph idx="1" type="body"/>
          </p:nvPr>
        </p:nvSpPr>
        <p:spPr>
          <a:xfrm>
            <a:off x="729450" y="2078875"/>
            <a:ext cx="7830300" cy="2847000"/>
          </a:xfrm>
          <a:prstGeom prst="rect">
            <a:avLst/>
          </a:prstGeom>
        </p:spPr>
        <p:txBody>
          <a:bodyPr anchorCtr="0" anchor="t" bIns="91425" lIns="91425" spcFirstLastPara="1" rIns="91425" wrap="square" tIns="91425">
            <a:normAutofit/>
          </a:bodyPr>
          <a:lstStyle/>
          <a:p>
            <a:pPr indent="-415415" lvl="0" marL="457200" rtl="0" algn="l">
              <a:spcBef>
                <a:spcPts val="0"/>
              </a:spcBef>
              <a:spcAft>
                <a:spcPts val="0"/>
              </a:spcAft>
              <a:buSzPts val="2942"/>
              <a:buChar char="●"/>
            </a:pPr>
            <a:r>
              <a:rPr lang="en" sz="2941"/>
              <a:t>Authentic By Zee </a:t>
            </a:r>
            <a:endParaRPr sz="2941"/>
          </a:p>
          <a:p>
            <a:pPr indent="-415415" lvl="1" marL="914400" rtl="0" algn="l">
              <a:spcBef>
                <a:spcPts val="0"/>
              </a:spcBef>
              <a:spcAft>
                <a:spcPts val="0"/>
              </a:spcAft>
              <a:buSzPts val="2942"/>
              <a:buChar char="○"/>
            </a:pPr>
            <a:r>
              <a:rPr lang="en" sz="2941"/>
              <a:t>Catering service and plate sales</a:t>
            </a:r>
            <a:endParaRPr sz="2941"/>
          </a:p>
          <a:p>
            <a:pPr indent="-415415" lvl="1" marL="914400" rtl="0" algn="l">
              <a:spcBef>
                <a:spcPts val="0"/>
              </a:spcBef>
              <a:spcAft>
                <a:spcPts val="0"/>
              </a:spcAft>
              <a:buSzPts val="2942"/>
              <a:buChar char="○"/>
            </a:pPr>
            <a:r>
              <a:rPr lang="en" sz="2941"/>
              <a:t>2019: Acquired mobile food trailer </a:t>
            </a:r>
            <a:endParaRPr sz="2941"/>
          </a:p>
          <a:p>
            <a:pPr indent="-415415" lvl="1" marL="914400" rtl="0" algn="l">
              <a:spcBef>
                <a:spcPts val="0"/>
              </a:spcBef>
              <a:spcAft>
                <a:spcPts val="0"/>
              </a:spcAft>
              <a:buSzPts val="2942"/>
              <a:buChar char="○"/>
            </a:pPr>
            <a:r>
              <a:rPr lang="en" sz="2941"/>
              <a:t>Jamaican and Carribean Cuisine</a:t>
            </a:r>
            <a:endParaRPr sz="1900"/>
          </a:p>
          <a:p>
            <a:pPr indent="0" lvl="0" marL="457200" rtl="0" algn="l">
              <a:spcBef>
                <a:spcPts val="1200"/>
              </a:spcBef>
              <a:spcAft>
                <a:spcPts val="1200"/>
              </a:spcAft>
              <a:buNone/>
            </a:pPr>
            <a:r>
              <a:t/>
            </a:r>
            <a:endParaRPr sz="1900"/>
          </a:p>
        </p:txBody>
      </p:sp>
      <p:pic>
        <p:nvPicPr>
          <p:cNvPr id="94" name="Google Shape;94;p14"/>
          <p:cNvPicPr preferRelativeResize="0"/>
          <p:nvPr/>
        </p:nvPicPr>
        <p:blipFill>
          <a:blip r:embed="rId3">
            <a:alphaModFix/>
          </a:blip>
          <a:stretch>
            <a:fillRect/>
          </a:stretch>
        </p:blipFill>
        <p:spPr>
          <a:xfrm>
            <a:off x="6122992" y="742163"/>
            <a:ext cx="2794952" cy="1688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544850" y="505825"/>
            <a:ext cx="81741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2200"/>
              <a:t>Descriptive </a:t>
            </a:r>
            <a:r>
              <a:rPr lang="en" sz="2200"/>
              <a:t>Analytics: Relative Frequency of Item Sales per Month</a:t>
            </a:r>
            <a:endParaRPr sz="2200"/>
          </a:p>
        </p:txBody>
      </p:sp>
      <p:pic>
        <p:nvPicPr>
          <p:cNvPr id="224" name="Google Shape;224;p32"/>
          <p:cNvPicPr preferRelativeResize="0"/>
          <p:nvPr/>
        </p:nvPicPr>
        <p:blipFill>
          <a:blip r:embed="rId3">
            <a:alphaModFix/>
          </a:blip>
          <a:stretch>
            <a:fillRect/>
          </a:stretch>
        </p:blipFill>
        <p:spPr>
          <a:xfrm>
            <a:off x="1207550" y="1413225"/>
            <a:ext cx="1006725" cy="1126800"/>
          </a:xfrm>
          <a:prstGeom prst="rect">
            <a:avLst/>
          </a:prstGeom>
          <a:noFill/>
          <a:ln>
            <a:noFill/>
          </a:ln>
        </p:spPr>
      </p:pic>
      <p:pic>
        <p:nvPicPr>
          <p:cNvPr id="225" name="Google Shape;225;p32"/>
          <p:cNvPicPr preferRelativeResize="0"/>
          <p:nvPr/>
        </p:nvPicPr>
        <p:blipFill>
          <a:blip r:embed="rId4">
            <a:alphaModFix/>
          </a:blip>
          <a:stretch>
            <a:fillRect/>
          </a:stretch>
        </p:blipFill>
        <p:spPr>
          <a:xfrm>
            <a:off x="7076075" y="1382275"/>
            <a:ext cx="1229500" cy="915450"/>
          </a:xfrm>
          <a:prstGeom prst="rect">
            <a:avLst/>
          </a:prstGeom>
          <a:noFill/>
          <a:ln>
            <a:noFill/>
          </a:ln>
        </p:spPr>
      </p:pic>
      <p:pic>
        <p:nvPicPr>
          <p:cNvPr id="226" name="Google Shape;226;p32"/>
          <p:cNvPicPr preferRelativeResize="0"/>
          <p:nvPr/>
        </p:nvPicPr>
        <p:blipFill>
          <a:blip r:embed="rId5">
            <a:alphaModFix/>
          </a:blip>
          <a:stretch>
            <a:fillRect/>
          </a:stretch>
        </p:blipFill>
        <p:spPr>
          <a:xfrm>
            <a:off x="812875" y="1251000"/>
            <a:ext cx="7638052" cy="3800363"/>
          </a:xfrm>
          <a:prstGeom prst="rect">
            <a:avLst/>
          </a:prstGeom>
          <a:noFill/>
          <a:ln>
            <a:noFill/>
          </a:ln>
        </p:spPr>
      </p:pic>
      <p:sp>
        <p:nvSpPr>
          <p:cNvPr id="227" name="Google Shape;227;p32"/>
          <p:cNvSpPr txBox="1"/>
          <p:nvPr/>
        </p:nvSpPr>
        <p:spPr>
          <a:xfrm>
            <a:off x="1641450" y="1542125"/>
            <a:ext cx="206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*Excludes Custom Items</a:t>
            </a:r>
            <a:endParaRPr sz="11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727650" y="574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Analytics: Traffic Volume per County</a:t>
            </a:r>
            <a:endParaRPr/>
          </a:p>
        </p:txBody>
      </p:sp>
      <p:sp>
        <p:nvSpPr>
          <p:cNvPr id="233" name="Google Shape;233;p33"/>
          <p:cNvSpPr txBox="1"/>
          <p:nvPr>
            <p:ph idx="1" type="body"/>
          </p:nvPr>
        </p:nvSpPr>
        <p:spPr>
          <a:xfrm>
            <a:off x="727650" y="4723900"/>
            <a:ext cx="7688700" cy="4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3"/>
          <p:cNvPicPr preferRelativeResize="0"/>
          <p:nvPr/>
        </p:nvPicPr>
        <p:blipFill>
          <a:blip r:embed="rId3">
            <a:alphaModFix/>
          </a:blip>
          <a:stretch>
            <a:fillRect/>
          </a:stretch>
        </p:blipFill>
        <p:spPr>
          <a:xfrm>
            <a:off x="1656100" y="1173100"/>
            <a:ext cx="4991101" cy="3487099"/>
          </a:xfrm>
          <a:prstGeom prst="rect">
            <a:avLst/>
          </a:prstGeom>
          <a:noFill/>
          <a:ln>
            <a:noFill/>
          </a:ln>
        </p:spPr>
      </p:pic>
      <p:sp>
        <p:nvSpPr>
          <p:cNvPr id="235" name="Google Shape;235;p33"/>
          <p:cNvSpPr txBox="1"/>
          <p:nvPr/>
        </p:nvSpPr>
        <p:spPr>
          <a:xfrm>
            <a:off x="5524475" y="1740450"/>
            <a:ext cx="34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727650" y="574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Analytics: Traffic per County</a:t>
            </a:r>
            <a:endParaRPr/>
          </a:p>
        </p:txBody>
      </p:sp>
      <p:pic>
        <p:nvPicPr>
          <p:cNvPr id="241" name="Google Shape;241;p34"/>
          <p:cNvPicPr preferRelativeResize="0"/>
          <p:nvPr/>
        </p:nvPicPr>
        <p:blipFill>
          <a:blip r:embed="rId3">
            <a:alphaModFix/>
          </a:blip>
          <a:stretch>
            <a:fillRect/>
          </a:stretch>
        </p:blipFill>
        <p:spPr>
          <a:xfrm>
            <a:off x="1736875" y="1155175"/>
            <a:ext cx="5115801" cy="3568426"/>
          </a:xfrm>
          <a:prstGeom prst="rect">
            <a:avLst/>
          </a:prstGeom>
          <a:noFill/>
          <a:ln>
            <a:noFill/>
          </a:ln>
        </p:spPr>
      </p:pic>
      <p:sp>
        <p:nvSpPr>
          <p:cNvPr id="242" name="Google Shape;242;p34"/>
          <p:cNvSpPr txBox="1"/>
          <p:nvPr/>
        </p:nvSpPr>
        <p:spPr>
          <a:xfrm>
            <a:off x="5725575" y="1629825"/>
            <a:ext cx="32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idx="1" type="body"/>
          </p:nvPr>
        </p:nvSpPr>
        <p:spPr>
          <a:xfrm>
            <a:off x="729450" y="1338850"/>
            <a:ext cx="7688700" cy="3332400"/>
          </a:xfrm>
          <a:prstGeom prst="rect">
            <a:avLst/>
          </a:prstGeom>
        </p:spPr>
        <p:txBody>
          <a:bodyPr anchorCtr="0" anchor="t" bIns="91425" lIns="91425" spcFirstLastPara="1" rIns="91425" wrap="square" tIns="91425">
            <a:normAutofit/>
          </a:bodyPr>
          <a:lstStyle/>
          <a:p>
            <a:pPr indent="0" lvl="0" marL="0" rtl="0" algn="l">
              <a:spcBef>
                <a:spcPts val="2400"/>
              </a:spcBef>
              <a:spcAft>
                <a:spcPts val="0"/>
              </a:spcAft>
              <a:buNone/>
            </a:pPr>
            <a:r>
              <a:rPr b="1" lang="en" sz="1200">
                <a:solidFill>
                  <a:srgbClr val="000000"/>
                </a:solidFill>
                <a:latin typeface="Arial"/>
                <a:ea typeface="Arial"/>
                <a:cs typeface="Arial"/>
                <a:sym typeface="Arial"/>
              </a:rPr>
              <a:t>ARIMA vs Prophet - Why Prophet?</a:t>
            </a:r>
            <a:endParaRPr b="1" sz="1200">
              <a:solidFill>
                <a:srgbClr val="000000"/>
              </a:solidFill>
              <a:latin typeface="Arial"/>
              <a:ea typeface="Arial"/>
              <a:cs typeface="Arial"/>
              <a:sym typeface="Arial"/>
            </a:endParaRPr>
          </a:p>
          <a:p>
            <a:pPr indent="-304800" lvl="0" marL="457200" rtl="0" algn="l">
              <a:spcBef>
                <a:spcPts val="2400"/>
              </a:spcBef>
              <a:spcAft>
                <a:spcPts val="0"/>
              </a:spcAft>
              <a:buClr>
                <a:srgbClr val="000000"/>
              </a:buClr>
              <a:buSzPts val="1200"/>
              <a:buFont typeface="Arial"/>
              <a:buChar char="●"/>
            </a:pPr>
            <a:r>
              <a:rPr lang="en" sz="1200">
                <a:solidFill>
                  <a:srgbClr val="000000"/>
                </a:solidFill>
                <a:latin typeface="Arial"/>
                <a:ea typeface="Arial"/>
                <a:cs typeface="Arial"/>
                <a:sym typeface="Arial"/>
              </a:rPr>
              <a:t>Non linear trends with yearly, weekly seasonality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Robust on missing data</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Handling of outliers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Prophet had better accuracy than ARIMA</a:t>
            </a:r>
            <a:endParaRPr sz="1200">
              <a:solidFill>
                <a:srgbClr val="000000"/>
              </a:solidFill>
              <a:latin typeface="Arial"/>
              <a:ea typeface="Arial"/>
              <a:cs typeface="Arial"/>
              <a:sym typeface="Arial"/>
            </a:endParaRPr>
          </a:p>
          <a:p>
            <a:pPr indent="0" lvl="0" marL="0" rtl="0" algn="l">
              <a:spcBef>
                <a:spcPts val="2400"/>
              </a:spcBef>
              <a:spcAft>
                <a:spcPts val="0"/>
              </a:spcAft>
              <a:buNone/>
            </a:pPr>
            <a:r>
              <a:rPr b="1" lang="en" sz="1200">
                <a:solidFill>
                  <a:srgbClr val="000000"/>
                </a:solidFill>
                <a:latin typeface="Arial"/>
                <a:ea typeface="Arial"/>
                <a:cs typeface="Arial"/>
                <a:sym typeface="Arial"/>
              </a:rPr>
              <a:t>Methodology:</a:t>
            </a:r>
            <a:endParaRPr b="1" sz="1200">
              <a:solidFill>
                <a:srgbClr val="000000"/>
              </a:solidFill>
              <a:latin typeface="Arial"/>
              <a:ea typeface="Arial"/>
              <a:cs typeface="Arial"/>
              <a:sym typeface="Arial"/>
            </a:endParaRPr>
          </a:p>
          <a:p>
            <a:pPr indent="-304800" lvl="0" marL="457200" rtl="0" algn="l">
              <a:spcBef>
                <a:spcPts val="2400"/>
              </a:spcBef>
              <a:spcAft>
                <a:spcPts val="0"/>
              </a:spcAft>
              <a:buClr>
                <a:srgbClr val="000000"/>
              </a:buClr>
              <a:buSzPts val="1200"/>
              <a:buFont typeface="Arial"/>
              <a:buChar char="●"/>
            </a:pPr>
            <a:r>
              <a:rPr lang="en" sz="1200">
                <a:solidFill>
                  <a:srgbClr val="000000"/>
                </a:solidFill>
                <a:latin typeface="Arial"/>
                <a:ea typeface="Arial"/>
                <a:cs typeface="Arial"/>
                <a:sym typeface="Arial"/>
              </a:rPr>
              <a:t>Training data: 2 years transactional data</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Testing data: 1 year (2020)</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Cross validation: 30 days</a:t>
            </a:r>
            <a:endParaRPr sz="1200">
              <a:solidFill>
                <a:srgbClr val="000000"/>
              </a:solidFill>
              <a:latin typeface="Arial"/>
              <a:ea typeface="Arial"/>
              <a:cs typeface="Arial"/>
              <a:sym typeface="Arial"/>
            </a:endParaRPr>
          </a:p>
        </p:txBody>
      </p:sp>
      <p:sp>
        <p:nvSpPr>
          <p:cNvPr id="248" name="Google Shape;248;p35"/>
          <p:cNvSpPr txBox="1"/>
          <p:nvPr>
            <p:ph type="title"/>
          </p:nvPr>
        </p:nvSpPr>
        <p:spPr>
          <a:xfrm>
            <a:off x="764825" y="5101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600"/>
              </a:spcAft>
              <a:buNone/>
            </a:pPr>
            <a:r>
              <a:rPr lang="en" sz="2300">
                <a:solidFill>
                  <a:srgbClr val="000000"/>
                </a:solidFill>
                <a:latin typeface="Arial"/>
                <a:ea typeface="Arial"/>
                <a:cs typeface="Arial"/>
                <a:sym typeface="Arial"/>
              </a:rPr>
              <a:t>Predictive </a:t>
            </a:r>
            <a:r>
              <a:rPr lang="en"/>
              <a:t>Analytics: Method</a:t>
            </a:r>
            <a:endParaRPr/>
          </a:p>
        </p:txBody>
      </p:sp>
      <p:pic>
        <p:nvPicPr>
          <p:cNvPr id="249" name="Google Shape;249;p35"/>
          <p:cNvPicPr preferRelativeResize="0"/>
          <p:nvPr/>
        </p:nvPicPr>
        <p:blipFill>
          <a:blip r:embed="rId3">
            <a:alphaModFix/>
          </a:blip>
          <a:stretch>
            <a:fillRect/>
          </a:stretch>
        </p:blipFill>
        <p:spPr>
          <a:xfrm>
            <a:off x="5752700" y="1630650"/>
            <a:ext cx="2665450" cy="761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idx="1" type="body"/>
          </p:nvPr>
        </p:nvSpPr>
        <p:spPr>
          <a:xfrm>
            <a:off x="729450" y="2078875"/>
            <a:ext cx="3451200" cy="240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GRAPH</a:t>
            </a:r>
            <a:endParaRPr/>
          </a:p>
        </p:txBody>
      </p:sp>
      <p:sp>
        <p:nvSpPr>
          <p:cNvPr id="255" name="Google Shape;255;p36"/>
          <p:cNvSpPr txBox="1"/>
          <p:nvPr>
            <p:ph type="title"/>
          </p:nvPr>
        </p:nvSpPr>
        <p:spPr>
          <a:xfrm>
            <a:off x="801900" y="558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Analytics: </a:t>
            </a:r>
            <a:r>
              <a:rPr lang="en"/>
              <a:t>Cash flow projection (Prophet)</a:t>
            </a:r>
            <a:r>
              <a:rPr lang="en"/>
              <a:t> </a:t>
            </a:r>
            <a:endParaRPr/>
          </a:p>
        </p:txBody>
      </p:sp>
      <p:sp>
        <p:nvSpPr>
          <p:cNvPr id="256" name="Google Shape;256;p36"/>
          <p:cNvSpPr txBox="1"/>
          <p:nvPr>
            <p:ph idx="1" type="body"/>
          </p:nvPr>
        </p:nvSpPr>
        <p:spPr>
          <a:xfrm>
            <a:off x="4759475" y="2191300"/>
            <a:ext cx="3451200" cy="240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Explanation</a:t>
            </a:r>
            <a:endParaRPr/>
          </a:p>
        </p:txBody>
      </p:sp>
      <p:pic>
        <p:nvPicPr>
          <p:cNvPr id="257" name="Google Shape;257;p36"/>
          <p:cNvPicPr preferRelativeResize="0"/>
          <p:nvPr/>
        </p:nvPicPr>
        <p:blipFill>
          <a:blip r:embed="rId3">
            <a:alphaModFix/>
          </a:blip>
          <a:stretch>
            <a:fillRect/>
          </a:stretch>
        </p:blipFill>
        <p:spPr>
          <a:xfrm>
            <a:off x="801900" y="1362300"/>
            <a:ext cx="7542882" cy="3118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686325" y="400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Analytics: Sales</a:t>
            </a:r>
            <a:endParaRPr/>
          </a:p>
        </p:txBody>
      </p:sp>
      <p:pic>
        <p:nvPicPr>
          <p:cNvPr id="263" name="Google Shape;263;p37"/>
          <p:cNvPicPr preferRelativeResize="0"/>
          <p:nvPr/>
        </p:nvPicPr>
        <p:blipFill>
          <a:blip r:embed="rId3">
            <a:alphaModFix/>
          </a:blip>
          <a:stretch>
            <a:fillRect/>
          </a:stretch>
        </p:blipFill>
        <p:spPr>
          <a:xfrm>
            <a:off x="397475" y="855425"/>
            <a:ext cx="4264924" cy="1438903"/>
          </a:xfrm>
          <a:prstGeom prst="rect">
            <a:avLst/>
          </a:prstGeom>
          <a:noFill/>
          <a:ln>
            <a:noFill/>
          </a:ln>
        </p:spPr>
      </p:pic>
      <p:pic>
        <p:nvPicPr>
          <p:cNvPr id="264" name="Google Shape;264;p37"/>
          <p:cNvPicPr preferRelativeResize="0"/>
          <p:nvPr/>
        </p:nvPicPr>
        <p:blipFill rotWithShape="1">
          <a:blip r:embed="rId4">
            <a:alphaModFix/>
          </a:blip>
          <a:srcRect b="0" l="2008" r="0" t="5096"/>
          <a:stretch/>
        </p:blipFill>
        <p:spPr>
          <a:xfrm>
            <a:off x="397475" y="2294325"/>
            <a:ext cx="4264924" cy="1406875"/>
          </a:xfrm>
          <a:prstGeom prst="rect">
            <a:avLst/>
          </a:prstGeom>
          <a:noFill/>
          <a:ln>
            <a:noFill/>
          </a:ln>
        </p:spPr>
      </p:pic>
      <p:sp>
        <p:nvSpPr>
          <p:cNvPr id="265" name="Google Shape;265;p37"/>
          <p:cNvSpPr txBox="1"/>
          <p:nvPr/>
        </p:nvSpPr>
        <p:spPr>
          <a:xfrm>
            <a:off x="4998450" y="935500"/>
            <a:ext cx="3572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Trend (non-periodic)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Predictions till end of 2021 shows that there continuous growth </a:t>
            </a:r>
            <a:r>
              <a:rPr lang="en" sz="1200">
                <a:latin typeface="Lato"/>
                <a:ea typeface="Lato"/>
                <a:cs typeface="Lato"/>
                <a:sym typeface="Lato"/>
              </a:rPr>
              <a:t>will</a:t>
            </a:r>
            <a:r>
              <a:rPr lang="en" sz="1200">
                <a:latin typeface="Lato"/>
                <a:ea typeface="Lato"/>
                <a:cs typeface="Lato"/>
                <a:sym typeface="Lato"/>
              </a:rPr>
              <a:t> be </a:t>
            </a:r>
            <a:r>
              <a:rPr lang="en" sz="1200">
                <a:latin typeface="Lato"/>
                <a:ea typeface="Lato"/>
                <a:cs typeface="Lato"/>
                <a:sym typeface="Lato"/>
              </a:rPr>
              <a:t>maintained</a:t>
            </a:r>
            <a:r>
              <a:rPr lang="en" sz="1200">
                <a:latin typeface="Lato"/>
                <a:ea typeface="Lato"/>
                <a:cs typeface="Lato"/>
                <a:sym typeface="Lato"/>
              </a:rPr>
              <a:t> </a:t>
            </a:r>
            <a:endParaRPr sz="1200">
              <a:latin typeface="Lato"/>
              <a:ea typeface="Lato"/>
              <a:cs typeface="Lato"/>
              <a:sym typeface="Lato"/>
            </a:endParaRPr>
          </a:p>
        </p:txBody>
      </p:sp>
      <p:sp>
        <p:nvSpPr>
          <p:cNvPr id="266" name="Google Shape;266;p37"/>
          <p:cNvSpPr txBox="1"/>
          <p:nvPr/>
        </p:nvSpPr>
        <p:spPr>
          <a:xfrm>
            <a:off x="5101575" y="2294325"/>
            <a:ext cx="3572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Weekday (Periodic)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The sales on Monday and Tuesday may remain below average sales for the year 2021</a:t>
            </a:r>
            <a:endParaRPr sz="1200">
              <a:latin typeface="Lato"/>
              <a:ea typeface="Lato"/>
              <a:cs typeface="Lato"/>
              <a:sym typeface="Lato"/>
            </a:endParaRPr>
          </a:p>
        </p:txBody>
      </p:sp>
      <p:pic>
        <p:nvPicPr>
          <p:cNvPr id="267" name="Google Shape;267;p37"/>
          <p:cNvPicPr preferRelativeResize="0"/>
          <p:nvPr/>
        </p:nvPicPr>
        <p:blipFill>
          <a:blip r:embed="rId5">
            <a:alphaModFix/>
          </a:blip>
          <a:stretch>
            <a:fillRect/>
          </a:stretch>
        </p:blipFill>
        <p:spPr>
          <a:xfrm>
            <a:off x="374500" y="3701200"/>
            <a:ext cx="4264925" cy="1406875"/>
          </a:xfrm>
          <a:prstGeom prst="rect">
            <a:avLst/>
          </a:prstGeom>
          <a:noFill/>
          <a:ln>
            <a:noFill/>
          </a:ln>
        </p:spPr>
      </p:pic>
      <p:sp>
        <p:nvSpPr>
          <p:cNvPr id="268" name="Google Shape;268;p37"/>
          <p:cNvSpPr txBox="1"/>
          <p:nvPr/>
        </p:nvSpPr>
        <p:spPr>
          <a:xfrm>
            <a:off x="5101575" y="3727775"/>
            <a:ext cx="3572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Yearly</a:t>
            </a:r>
            <a:r>
              <a:rPr lang="en">
                <a:latin typeface="Lato"/>
                <a:ea typeface="Lato"/>
                <a:cs typeface="Lato"/>
                <a:sym typeface="Lato"/>
              </a:rPr>
              <a:t> (Periodic)</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The sales in the 2nd half of September and November may go down.</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Month of June will be most </a:t>
            </a:r>
            <a:r>
              <a:rPr lang="en" sz="1200">
                <a:latin typeface="Lato"/>
                <a:ea typeface="Lato"/>
                <a:cs typeface="Lato"/>
                <a:sym typeface="Lato"/>
              </a:rPr>
              <a:t>profitable</a:t>
            </a:r>
            <a:endParaRPr sz="12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729450" y="51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Association Rule - An Attempt</a:t>
            </a:r>
            <a:endParaRPr/>
          </a:p>
        </p:txBody>
      </p:sp>
      <p:pic>
        <p:nvPicPr>
          <p:cNvPr id="274" name="Google Shape;274;p38"/>
          <p:cNvPicPr preferRelativeResize="0"/>
          <p:nvPr/>
        </p:nvPicPr>
        <p:blipFill rotWithShape="1">
          <a:blip r:embed="rId3">
            <a:alphaModFix/>
          </a:blip>
          <a:srcRect b="0" l="0" r="47296" t="0"/>
          <a:stretch/>
        </p:blipFill>
        <p:spPr>
          <a:xfrm>
            <a:off x="729450" y="2661775"/>
            <a:ext cx="4052299" cy="1548850"/>
          </a:xfrm>
          <a:prstGeom prst="rect">
            <a:avLst/>
          </a:prstGeom>
          <a:noFill/>
          <a:ln>
            <a:noFill/>
          </a:ln>
        </p:spPr>
      </p:pic>
      <p:pic>
        <p:nvPicPr>
          <p:cNvPr id="275" name="Google Shape;275;p38"/>
          <p:cNvPicPr preferRelativeResize="0"/>
          <p:nvPr/>
        </p:nvPicPr>
        <p:blipFill rotWithShape="1">
          <a:blip r:embed="rId4">
            <a:alphaModFix/>
          </a:blip>
          <a:srcRect b="0" l="0" r="48453" t="0"/>
          <a:stretch/>
        </p:blipFill>
        <p:spPr>
          <a:xfrm>
            <a:off x="742844" y="1450550"/>
            <a:ext cx="3947598" cy="687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727650" y="579125"/>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Prescriptive Analytics: Next Steps for ABZ</a:t>
            </a:r>
            <a:endParaRPr/>
          </a:p>
        </p:txBody>
      </p:sp>
      <p:sp>
        <p:nvSpPr>
          <p:cNvPr id="281" name="Google Shape;281;p39"/>
          <p:cNvSpPr txBox="1"/>
          <p:nvPr>
            <p:ph idx="1" type="body"/>
          </p:nvPr>
        </p:nvSpPr>
        <p:spPr>
          <a:xfrm>
            <a:off x="727650" y="1385400"/>
            <a:ext cx="7688700" cy="3316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All flavors of chicken are big sellers with highest returns</a:t>
            </a:r>
            <a:endParaRPr sz="1900"/>
          </a:p>
          <a:p>
            <a:pPr indent="-349250" lvl="0" marL="457200" rtl="0" algn="l">
              <a:spcBef>
                <a:spcPts val="0"/>
              </a:spcBef>
              <a:spcAft>
                <a:spcPts val="0"/>
              </a:spcAft>
              <a:buSzPts val="1900"/>
              <a:buChar char="●"/>
            </a:pPr>
            <a:r>
              <a:rPr lang="en" sz="1900"/>
              <a:t>Oxtail should be the next focal point for sales, don’t rely on </a:t>
            </a:r>
            <a:r>
              <a:rPr lang="en" sz="1900"/>
              <a:t>artificial</a:t>
            </a:r>
            <a:r>
              <a:rPr lang="en" sz="1900"/>
              <a:t> scarcity and keep it stocked in inventory</a:t>
            </a:r>
            <a:endParaRPr sz="1900"/>
          </a:p>
          <a:p>
            <a:pPr indent="-349250" lvl="0" marL="457200" rtl="0" algn="l">
              <a:spcBef>
                <a:spcPts val="0"/>
              </a:spcBef>
              <a:spcAft>
                <a:spcPts val="0"/>
              </a:spcAft>
              <a:buSzPts val="1900"/>
              <a:buChar char="●"/>
            </a:pPr>
            <a:r>
              <a:rPr lang="en" sz="1900"/>
              <a:t>Ensure all “Custom Items” are categorized for more accurate analysis</a:t>
            </a:r>
            <a:endParaRPr sz="1900"/>
          </a:p>
          <a:p>
            <a:pPr indent="-349250" lvl="0" marL="457200" rtl="0" algn="l">
              <a:spcBef>
                <a:spcPts val="0"/>
              </a:spcBef>
              <a:spcAft>
                <a:spcPts val="0"/>
              </a:spcAft>
              <a:buSzPts val="1900"/>
              <a:buChar char="●"/>
            </a:pPr>
            <a:r>
              <a:rPr lang="en" sz="1900"/>
              <a:t>Location Recommendation: Majority operations should be conducted in Iredell County with </a:t>
            </a:r>
            <a:r>
              <a:rPr lang="en" sz="1900"/>
              <a:t>continued</a:t>
            </a:r>
            <a:r>
              <a:rPr lang="en" sz="1900"/>
              <a:t> event services in Mecklenburg</a:t>
            </a:r>
            <a:endParaRPr sz="1900"/>
          </a:p>
          <a:p>
            <a:pPr indent="-336550" lvl="1" marL="914400" rtl="0" algn="l">
              <a:spcBef>
                <a:spcPts val="0"/>
              </a:spcBef>
              <a:spcAft>
                <a:spcPts val="0"/>
              </a:spcAft>
              <a:buSzPts val="1700"/>
              <a:buChar char="○"/>
            </a:pPr>
            <a:r>
              <a:rPr lang="en" sz="1700"/>
              <a:t>Mecklenburg for their booming population and traffic, and Iredell for the growth potential of Caribbean </a:t>
            </a:r>
            <a:r>
              <a:rPr lang="en" sz="1700"/>
              <a:t>cuisine</a:t>
            </a:r>
            <a:r>
              <a:rPr lang="en" sz="1700"/>
              <a:t> market</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727650" y="579125"/>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Prescriptive Analytics: Next Steps for ABZ</a:t>
            </a:r>
            <a:endParaRPr/>
          </a:p>
        </p:txBody>
      </p:sp>
      <p:sp>
        <p:nvSpPr>
          <p:cNvPr id="287" name="Google Shape;287;p40"/>
          <p:cNvSpPr txBox="1"/>
          <p:nvPr>
            <p:ph idx="1" type="body"/>
          </p:nvPr>
        </p:nvSpPr>
        <p:spPr>
          <a:xfrm>
            <a:off x="729450" y="1502450"/>
            <a:ext cx="7688700" cy="331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Best time to sell:</a:t>
            </a:r>
            <a:endParaRPr sz="1800"/>
          </a:p>
          <a:p>
            <a:pPr indent="-330200" lvl="1" marL="914400" rtl="0" algn="l">
              <a:spcBef>
                <a:spcPts val="0"/>
              </a:spcBef>
              <a:spcAft>
                <a:spcPts val="0"/>
              </a:spcAft>
              <a:buSzPts val="1600"/>
              <a:buChar char="○"/>
            </a:pPr>
            <a:r>
              <a:rPr lang="en" sz="1600"/>
              <a:t>Increase activity during weekends and Thursdays</a:t>
            </a:r>
            <a:endParaRPr sz="1600"/>
          </a:p>
          <a:p>
            <a:pPr indent="-330200" lvl="1" marL="914400" rtl="0" algn="l">
              <a:spcBef>
                <a:spcPts val="0"/>
              </a:spcBef>
              <a:spcAft>
                <a:spcPts val="0"/>
              </a:spcAft>
              <a:buSzPts val="1600"/>
              <a:buChar char="○"/>
            </a:pPr>
            <a:r>
              <a:rPr lang="en" sz="1600"/>
              <a:t>Offer incentives on Monday and tuesdays to pick up sales</a:t>
            </a:r>
            <a:endParaRPr sz="1600"/>
          </a:p>
          <a:p>
            <a:pPr indent="-330200" lvl="1" marL="914400" rtl="0" algn="l">
              <a:spcBef>
                <a:spcPts val="0"/>
              </a:spcBef>
              <a:spcAft>
                <a:spcPts val="0"/>
              </a:spcAft>
              <a:buSzPts val="1600"/>
              <a:buChar char="○"/>
            </a:pPr>
            <a:r>
              <a:rPr lang="en" sz="1600"/>
              <a:t>June-August, March, September</a:t>
            </a:r>
            <a:endParaRPr sz="1600"/>
          </a:p>
          <a:p>
            <a:pPr indent="-342900" lvl="0" marL="457200" rtl="0" algn="l">
              <a:spcBef>
                <a:spcPts val="0"/>
              </a:spcBef>
              <a:spcAft>
                <a:spcPts val="0"/>
              </a:spcAft>
              <a:buSzPts val="1800"/>
              <a:buChar char="●"/>
            </a:pPr>
            <a:r>
              <a:rPr lang="en" sz="1800"/>
              <a:t>Build a customer base for profiling - loyalty program, email list to send out to previous customers informing them on weekly schedule/events</a:t>
            </a:r>
            <a:endParaRPr sz="1800"/>
          </a:p>
          <a:p>
            <a:pPr indent="-342900" lvl="0" marL="457200" rtl="0" algn="l">
              <a:spcBef>
                <a:spcPts val="0"/>
              </a:spcBef>
              <a:spcAft>
                <a:spcPts val="0"/>
              </a:spcAft>
              <a:buSzPts val="1800"/>
              <a:buChar char="●"/>
            </a:pPr>
            <a:r>
              <a:rPr lang="en" sz="1800"/>
              <a:t>Incentivize Google and Yelp  reviews to improve click traffic, draw in new customers</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307500" y="1448300"/>
            <a:ext cx="2529000" cy="1055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3200"/>
              <a:t>Thank you!</a:t>
            </a:r>
            <a:endParaRPr sz="3200"/>
          </a:p>
        </p:txBody>
      </p:sp>
      <p:sp>
        <p:nvSpPr>
          <p:cNvPr id="293" name="Google Shape;293;p41"/>
          <p:cNvSpPr txBox="1"/>
          <p:nvPr>
            <p:ph type="title"/>
          </p:nvPr>
        </p:nvSpPr>
        <p:spPr>
          <a:xfrm>
            <a:off x="3307500" y="2326650"/>
            <a:ext cx="2449800" cy="490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Any Questions?</a:t>
            </a:r>
            <a:endParaRPr/>
          </a:p>
        </p:txBody>
      </p:sp>
      <p:pic>
        <p:nvPicPr>
          <p:cNvPr id="294" name="Google Shape;294;p41"/>
          <p:cNvPicPr preferRelativeResize="0"/>
          <p:nvPr/>
        </p:nvPicPr>
        <p:blipFill>
          <a:blip r:embed="rId3">
            <a:alphaModFix/>
          </a:blip>
          <a:stretch>
            <a:fillRect/>
          </a:stretch>
        </p:blipFill>
        <p:spPr>
          <a:xfrm>
            <a:off x="7046000" y="1346874"/>
            <a:ext cx="1837325" cy="2449752"/>
          </a:xfrm>
          <a:prstGeom prst="rect">
            <a:avLst/>
          </a:prstGeom>
          <a:noFill/>
          <a:ln>
            <a:noFill/>
          </a:ln>
        </p:spPr>
      </p:pic>
      <p:pic>
        <p:nvPicPr>
          <p:cNvPr id="295" name="Google Shape;295;p41"/>
          <p:cNvPicPr preferRelativeResize="0"/>
          <p:nvPr/>
        </p:nvPicPr>
        <p:blipFill>
          <a:blip r:embed="rId4">
            <a:alphaModFix/>
          </a:blip>
          <a:stretch>
            <a:fillRect/>
          </a:stretch>
        </p:blipFill>
        <p:spPr>
          <a:xfrm>
            <a:off x="2507600" y="3167300"/>
            <a:ext cx="1701975" cy="1701975"/>
          </a:xfrm>
          <a:prstGeom prst="rect">
            <a:avLst/>
          </a:prstGeom>
          <a:noFill/>
          <a:ln>
            <a:noFill/>
          </a:ln>
        </p:spPr>
      </p:pic>
      <p:pic>
        <p:nvPicPr>
          <p:cNvPr id="296" name="Google Shape;296;p41"/>
          <p:cNvPicPr preferRelativeResize="0"/>
          <p:nvPr/>
        </p:nvPicPr>
        <p:blipFill>
          <a:blip r:embed="rId5">
            <a:alphaModFix/>
          </a:blip>
          <a:stretch>
            <a:fillRect/>
          </a:stretch>
        </p:blipFill>
        <p:spPr>
          <a:xfrm>
            <a:off x="341900" y="1448298"/>
            <a:ext cx="1837325" cy="2449752"/>
          </a:xfrm>
          <a:prstGeom prst="rect">
            <a:avLst/>
          </a:prstGeom>
          <a:noFill/>
          <a:ln>
            <a:noFill/>
          </a:ln>
        </p:spPr>
      </p:pic>
      <p:pic>
        <p:nvPicPr>
          <p:cNvPr id="297" name="Google Shape;297;p41"/>
          <p:cNvPicPr preferRelativeResize="0"/>
          <p:nvPr/>
        </p:nvPicPr>
        <p:blipFill rotWithShape="1">
          <a:blip r:embed="rId6">
            <a:alphaModFix/>
          </a:blip>
          <a:srcRect b="17619" l="0" r="0" t="13500"/>
          <a:stretch/>
        </p:blipFill>
        <p:spPr>
          <a:xfrm>
            <a:off x="5086775" y="3118200"/>
            <a:ext cx="1469974" cy="1800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KPIs</a:t>
            </a:r>
            <a:endParaRPr/>
          </a:p>
        </p:txBody>
      </p:sp>
      <p:sp>
        <p:nvSpPr>
          <p:cNvPr id="100" name="Google Shape;100;p15"/>
          <p:cNvSpPr txBox="1"/>
          <p:nvPr>
            <p:ph idx="1" type="body"/>
          </p:nvPr>
        </p:nvSpPr>
        <p:spPr>
          <a:xfrm>
            <a:off x="658650" y="1853850"/>
            <a:ext cx="8004000" cy="3018900"/>
          </a:xfrm>
          <a:prstGeom prst="rect">
            <a:avLst/>
          </a:prstGeom>
        </p:spPr>
        <p:txBody>
          <a:bodyPr anchorCtr="0" anchor="t" bIns="91425" lIns="91425" spcFirstLastPara="1" rIns="91425" wrap="square" tIns="91425">
            <a:normAutofit fontScale="47500" lnSpcReduction="10000"/>
          </a:bodyPr>
          <a:lstStyle/>
          <a:p>
            <a:pPr indent="-325272" lvl="0" marL="457200" rtl="0" algn="l">
              <a:spcBef>
                <a:spcPts val="0"/>
              </a:spcBef>
              <a:spcAft>
                <a:spcPts val="0"/>
              </a:spcAft>
              <a:buSzPct val="100000"/>
              <a:buAutoNum type="arabicPeriod"/>
            </a:pPr>
            <a:r>
              <a:rPr lang="en" sz="3205"/>
              <a:t>Increase Profitability</a:t>
            </a:r>
            <a:endParaRPr sz="3205"/>
          </a:p>
          <a:p>
            <a:pPr indent="-325272" lvl="1" marL="914400" rtl="0" algn="l">
              <a:spcBef>
                <a:spcPts val="0"/>
              </a:spcBef>
              <a:spcAft>
                <a:spcPts val="0"/>
              </a:spcAft>
              <a:buSzPct val="100000"/>
              <a:buChar char="○"/>
            </a:pPr>
            <a:r>
              <a:rPr lang="en" sz="3205"/>
              <a:t>Pinpoint best days of the week/months to sell + best weather</a:t>
            </a:r>
            <a:endParaRPr sz="3205"/>
          </a:p>
          <a:p>
            <a:pPr indent="-325272" lvl="1" marL="914400" rtl="0" algn="l">
              <a:spcBef>
                <a:spcPts val="0"/>
              </a:spcBef>
              <a:spcAft>
                <a:spcPts val="0"/>
              </a:spcAft>
              <a:buSzPct val="100000"/>
              <a:buChar char="○"/>
            </a:pPr>
            <a:r>
              <a:rPr lang="en" sz="3205"/>
              <a:t>Optimize locations - Statesville, Mt. Airy, Charlotte</a:t>
            </a:r>
            <a:endParaRPr sz="3205"/>
          </a:p>
          <a:p>
            <a:pPr indent="-325272" lvl="2" marL="1371600" rtl="0" algn="l">
              <a:spcBef>
                <a:spcPts val="0"/>
              </a:spcBef>
              <a:spcAft>
                <a:spcPts val="0"/>
              </a:spcAft>
              <a:buSzPct val="100000"/>
              <a:buChar char="■"/>
            </a:pPr>
            <a:r>
              <a:rPr lang="en" sz="3205"/>
              <a:t>Traffic and demographic data with Tableau</a:t>
            </a:r>
            <a:endParaRPr sz="3205"/>
          </a:p>
          <a:p>
            <a:pPr indent="-325272" lvl="1" marL="914400" rtl="0" algn="l">
              <a:spcBef>
                <a:spcPts val="0"/>
              </a:spcBef>
              <a:spcAft>
                <a:spcPts val="0"/>
              </a:spcAft>
              <a:buSzPct val="100000"/>
              <a:buChar char="○"/>
            </a:pPr>
            <a:r>
              <a:rPr lang="en" sz="3205"/>
              <a:t>Analyze which items are most profitable</a:t>
            </a:r>
            <a:endParaRPr sz="3205"/>
          </a:p>
          <a:p>
            <a:pPr indent="-325272" lvl="2" marL="1371600" rtl="0" algn="l">
              <a:spcBef>
                <a:spcPts val="0"/>
              </a:spcBef>
              <a:spcAft>
                <a:spcPts val="0"/>
              </a:spcAft>
              <a:buSzPct val="100000"/>
              <a:buChar char="■"/>
            </a:pPr>
            <a:r>
              <a:rPr lang="en" sz="3205"/>
              <a:t>Exploratory visualizations with R</a:t>
            </a:r>
            <a:endParaRPr sz="3205"/>
          </a:p>
          <a:p>
            <a:pPr indent="-325272" lvl="0" marL="457200" rtl="0" algn="l">
              <a:spcBef>
                <a:spcPts val="0"/>
              </a:spcBef>
              <a:spcAft>
                <a:spcPts val="0"/>
              </a:spcAft>
              <a:buSzPct val="100000"/>
              <a:buAutoNum type="arabicPeriod"/>
            </a:pPr>
            <a:r>
              <a:rPr lang="en" sz="3205"/>
              <a:t>Improve Data Collection</a:t>
            </a:r>
            <a:endParaRPr sz="3205"/>
          </a:p>
          <a:p>
            <a:pPr indent="-325272" lvl="1" marL="914400" rtl="0" algn="l">
              <a:spcBef>
                <a:spcPts val="0"/>
              </a:spcBef>
              <a:spcAft>
                <a:spcPts val="0"/>
              </a:spcAft>
              <a:buSzPct val="100000"/>
              <a:buChar char="○"/>
            </a:pPr>
            <a:r>
              <a:rPr lang="en" sz="3205"/>
              <a:t>Build customer profiling database</a:t>
            </a:r>
            <a:endParaRPr sz="3205"/>
          </a:p>
          <a:p>
            <a:pPr indent="-325272" lvl="1" marL="914400" rtl="0" algn="l">
              <a:spcBef>
                <a:spcPts val="0"/>
              </a:spcBef>
              <a:spcAft>
                <a:spcPts val="0"/>
              </a:spcAft>
              <a:buSzPct val="100000"/>
              <a:buChar char="○"/>
            </a:pPr>
            <a:r>
              <a:rPr lang="en" sz="3205"/>
              <a:t>Gather more sales data for future Association Rule Mining analysis</a:t>
            </a:r>
            <a:endParaRPr sz="3205"/>
          </a:p>
          <a:p>
            <a:pPr indent="0" lvl="0" marL="0" rtl="0" algn="l">
              <a:spcBef>
                <a:spcPts val="1200"/>
              </a:spcBef>
              <a:spcAft>
                <a:spcPts val="0"/>
              </a:spcAft>
              <a:buNone/>
            </a:pPr>
            <a:r>
              <a:t/>
            </a:r>
            <a:endParaRPr sz="1900"/>
          </a:p>
          <a:p>
            <a:pPr indent="0" lvl="0" marL="457200" rtl="0" algn="l">
              <a:spcBef>
                <a:spcPts val="1200"/>
              </a:spcBef>
              <a:spcAft>
                <a:spcPts val="120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50" y="1263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 Roadmap</a:t>
            </a:r>
            <a:endParaRPr/>
          </a:p>
        </p:txBody>
      </p:sp>
      <p:sp>
        <p:nvSpPr>
          <p:cNvPr id="106" name="Google Shape;106;p16"/>
          <p:cNvSpPr txBox="1"/>
          <p:nvPr>
            <p:ph idx="1" type="body"/>
          </p:nvPr>
        </p:nvSpPr>
        <p:spPr>
          <a:xfrm>
            <a:off x="921325" y="1922300"/>
            <a:ext cx="6799200" cy="2833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900" u="sng"/>
              <a:t>Descriptive/Diagnostic</a:t>
            </a:r>
            <a:endParaRPr sz="1900"/>
          </a:p>
          <a:p>
            <a:pPr indent="-340201" lvl="1" marL="914400" rtl="0" algn="l">
              <a:lnSpc>
                <a:spcPct val="100000"/>
              </a:lnSpc>
              <a:spcBef>
                <a:spcPts val="1200"/>
              </a:spcBef>
              <a:spcAft>
                <a:spcPts val="0"/>
              </a:spcAft>
              <a:buSzPct val="100000"/>
              <a:buChar char="○"/>
            </a:pPr>
            <a:r>
              <a:rPr lang="en" sz="1900"/>
              <a:t>Popular food items </a:t>
            </a:r>
            <a:endParaRPr sz="1900"/>
          </a:p>
          <a:p>
            <a:pPr indent="-340201" lvl="1" marL="914400" rtl="0" algn="l">
              <a:lnSpc>
                <a:spcPct val="100000"/>
              </a:lnSpc>
              <a:spcBef>
                <a:spcPts val="0"/>
              </a:spcBef>
              <a:spcAft>
                <a:spcPts val="0"/>
              </a:spcAft>
              <a:buSzPct val="100000"/>
              <a:buChar char="○"/>
            </a:pPr>
            <a:r>
              <a:rPr lang="en" sz="1900"/>
              <a:t>Relation of order with day of week</a:t>
            </a:r>
            <a:endParaRPr sz="1900"/>
          </a:p>
          <a:p>
            <a:pPr indent="-340201" lvl="1" marL="914400" rtl="0" algn="l">
              <a:spcBef>
                <a:spcPts val="0"/>
              </a:spcBef>
              <a:spcAft>
                <a:spcPts val="0"/>
              </a:spcAft>
              <a:buSzPct val="100000"/>
              <a:buChar char="○"/>
            </a:pPr>
            <a:r>
              <a:rPr lang="en" sz="1900"/>
              <a:t>Seasonal trend analysis (monthly)</a:t>
            </a:r>
            <a:endParaRPr sz="1900"/>
          </a:p>
          <a:p>
            <a:pPr indent="-340201" lvl="1" marL="914400" rtl="0" algn="l">
              <a:lnSpc>
                <a:spcPct val="100000"/>
              </a:lnSpc>
              <a:spcBef>
                <a:spcPts val="0"/>
              </a:spcBef>
              <a:spcAft>
                <a:spcPts val="0"/>
              </a:spcAft>
              <a:buSzPct val="100000"/>
              <a:buChar char="○"/>
            </a:pPr>
            <a:r>
              <a:rPr lang="en" sz="1900"/>
              <a:t>Identify high-traffic areas</a:t>
            </a:r>
            <a:endParaRPr sz="1900"/>
          </a:p>
          <a:p>
            <a:pPr indent="0" lvl="0" marL="914400" rtl="0" algn="l">
              <a:lnSpc>
                <a:spcPct val="100000"/>
              </a:lnSpc>
              <a:spcBef>
                <a:spcPts val="0"/>
              </a:spcBef>
              <a:spcAft>
                <a:spcPts val="0"/>
              </a:spcAft>
              <a:buNone/>
            </a:pPr>
            <a:r>
              <a:t/>
            </a:r>
            <a:endParaRPr sz="1900"/>
          </a:p>
          <a:p>
            <a:pPr indent="0" lvl="0" marL="0" rtl="0" algn="l">
              <a:spcBef>
                <a:spcPts val="0"/>
              </a:spcBef>
              <a:spcAft>
                <a:spcPts val="0"/>
              </a:spcAft>
              <a:buNone/>
            </a:pPr>
            <a:r>
              <a:rPr lang="en" sz="1900" u="sng"/>
              <a:t>Predictive</a:t>
            </a:r>
            <a:endParaRPr sz="1900" u="sng"/>
          </a:p>
          <a:p>
            <a:pPr indent="-340201" lvl="1" marL="914400" rtl="0" algn="l">
              <a:lnSpc>
                <a:spcPct val="100000"/>
              </a:lnSpc>
              <a:spcBef>
                <a:spcPts val="1200"/>
              </a:spcBef>
              <a:spcAft>
                <a:spcPts val="0"/>
              </a:spcAft>
              <a:buSzPct val="100000"/>
              <a:buChar char="○"/>
            </a:pPr>
            <a:r>
              <a:rPr lang="en" sz="1900"/>
              <a:t>Cash flow projection</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 Roadmap </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u="sng"/>
              <a:t>Prescriptive</a:t>
            </a:r>
            <a:endParaRPr sz="1900" u="sng"/>
          </a:p>
          <a:p>
            <a:pPr indent="-349250" lvl="1" marL="914400" rtl="0" algn="l">
              <a:lnSpc>
                <a:spcPct val="100000"/>
              </a:lnSpc>
              <a:spcBef>
                <a:spcPts val="1200"/>
              </a:spcBef>
              <a:spcAft>
                <a:spcPts val="0"/>
              </a:spcAft>
              <a:buSzPts val="1900"/>
              <a:buChar char="○"/>
            </a:pPr>
            <a:r>
              <a:rPr lang="en" sz="1900"/>
              <a:t>Profitability: Reduce food loss / Cost reduction</a:t>
            </a:r>
            <a:endParaRPr sz="1900"/>
          </a:p>
          <a:p>
            <a:pPr indent="-349250" lvl="1" marL="914400" rtl="0" algn="l">
              <a:lnSpc>
                <a:spcPct val="100000"/>
              </a:lnSpc>
              <a:spcBef>
                <a:spcPts val="0"/>
              </a:spcBef>
              <a:spcAft>
                <a:spcPts val="0"/>
              </a:spcAft>
              <a:buSzPts val="1900"/>
              <a:buChar char="○"/>
            </a:pPr>
            <a:r>
              <a:rPr lang="en" sz="1900"/>
              <a:t>Improve scheduling / geo location for the truck placement</a:t>
            </a:r>
            <a:endParaRPr sz="1900"/>
          </a:p>
          <a:p>
            <a:pPr indent="-342900" lvl="1" marL="914400" rtl="0" algn="l">
              <a:spcBef>
                <a:spcPts val="0"/>
              </a:spcBef>
              <a:spcAft>
                <a:spcPts val="0"/>
              </a:spcAft>
              <a:buSzPts val="1800"/>
              <a:buChar char="○"/>
            </a:pPr>
            <a:r>
              <a:rPr lang="en" sz="1800"/>
              <a:t>Build customer profiling database (marketing)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nvSpPr>
        <p:spPr>
          <a:xfrm>
            <a:off x="669650" y="1312275"/>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Descriptive Analytics: Data Collection Methods</a:t>
            </a:r>
            <a:endParaRPr b="1" sz="2600">
              <a:solidFill>
                <a:srgbClr val="1A1A1A"/>
              </a:solidFill>
              <a:latin typeface="Raleway"/>
              <a:ea typeface="Raleway"/>
              <a:cs typeface="Raleway"/>
              <a:sym typeface="Raleway"/>
            </a:endParaRPr>
          </a:p>
        </p:txBody>
      </p:sp>
      <p:sp>
        <p:nvSpPr>
          <p:cNvPr id="118" name="Google Shape;118;p18"/>
          <p:cNvSpPr txBox="1"/>
          <p:nvPr/>
        </p:nvSpPr>
        <p:spPr>
          <a:xfrm>
            <a:off x="567450" y="1847475"/>
            <a:ext cx="8320200" cy="2955300"/>
          </a:xfrm>
          <a:prstGeom prst="rect">
            <a:avLst/>
          </a:prstGeom>
          <a:noFill/>
          <a:ln>
            <a:noFill/>
          </a:ln>
        </p:spPr>
        <p:txBody>
          <a:bodyPr anchorCtr="0" anchor="t" bIns="91425" lIns="91425" spcFirstLastPara="1" rIns="91425" wrap="square" tIns="91425">
            <a:normAutofit fontScale="25000" lnSpcReduction="20000"/>
          </a:bodyPr>
          <a:lstStyle/>
          <a:p>
            <a:pPr indent="-349925" lvl="0" marL="457200" rtl="0" algn="l">
              <a:lnSpc>
                <a:spcPct val="115000"/>
              </a:lnSpc>
              <a:spcBef>
                <a:spcPts val="0"/>
              </a:spcBef>
              <a:spcAft>
                <a:spcPts val="0"/>
              </a:spcAft>
              <a:buClr>
                <a:srgbClr val="595959"/>
              </a:buClr>
              <a:buSzPct val="100000"/>
              <a:buFont typeface="Lato"/>
              <a:buChar char="●"/>
            </a:pPr>
            <a:r>
              <a:rPr lang="en" sz="7642">
                <a:solidFill>
                  <a:srgbClr val="595959"/>
                </a:solidFill>
                <a:latin typeface="Lato"/>
                <a:ea typeface="Lato"/>
                <a:cs typeface="Lato"/>
                <a:sym typeface="Lato"/>
              </a:rPr>
              <a:t>Primary data collection: Sales</a:t>
            </a:r>
            <a:endParaRPr sz="7642">
              <a:solidFill>
                <a:srgbClr val="595959"/>
              </a:solidFill>
              <a:latin typeface="Lato"/>
              <a:ea typeface="Lato"/>
              <a:cs typeface="Lato"/>
              <a:sym typeface="Lato"/>
            </a:endParaRPr>
          </a:p>
          <a:p>
            <a:pPr indent="-349925" lvl="1" marL="914400" rtl="0" algn="l">
              <a:lnSpc>
                <a:spcPct val="115000"/>
              </a:lnSpc>
              <a:spcBef>
                <a:spcPts val="0"/>
              </a:spcBef>
              <a:spcAft>
                <a:spcPts val="0"/>
              </a:spcAft>
              <a:buClr>
                <a:srgbClr val="595959"/>
              </a:buClr>
              <a:buSzPct val="100000"/>
              <a:buFont typeface="Lato"/>
              <a:buChar char="○"/>
            </a:pPr>
            <a:r>
              <a:rPr lang="en" sz="7642">
                <a:solidFill>
                  <a:srgbClr val="595959"/>
                </a:solidFill>
                <a:latin typeface="Lato"/>
                <a:ea typeface="Lato"/>
                <a:cs typeface="Lato"/>
                <a:sym typeface="Lato"/>
              </a:rPr>
              <a:t>Hands-on as sales are conducted in real time</a:t>
            </a:r>
            <a:endParaRPr sz="7642">
              <a:solidFill>
                <a:srgbClr val="595959"/>
              </a:solidFill>
              <a:latin typeface="Lato"/>
              <a:ea typeface="Lato"/>
              <a:cs typeface="Lato"/>
              <a:sym typeface="Lato"/>
            </a:endParaRPr>
          </a:p>
          <a:p>
            <a:pPr indent="-349925" lvl="0" marL="457200" rtl="0" algn="l">
              <a:lnSpc>
                <a:spcPct val="115000"/>
              </a:lnSpc>
              <a:spcBef>
                <a:spcPts val="0"/>
              </a:spcBef>
              <a:spcAft>
                <a:spcPts val="0"/>
              </a:spcAft>
              <a:buClr>
                <a:srgbClr val="595959"/>
              </a:buClr>
              <a:buSzPct val="100000"/>
              <a:buFont typeface="Lato"/>
              <a:buChar char="●"/>
            </a:pPr>
            <a:r>
              <a:rPr lang="en" sz="7642">
                <a:solidFill>
                  <a:srgbClr val="595959"/>
                </a:solidFill>
                <a:latin typeface="Lato"/>
                <a:ea typeface="Lato"/>
                <a:cs typeface="Lato"/>
                <a:sym typeface="Lato"/>
              </a:rPr>
              <a:t>Squareup</a:t>
            </a:r>
            <a:endParaRPr sz="7642">
              <a:solidFill>
                <a:srgbClr val="595959"/>
              </a:solidFill>
              <a:latin typeface="Lato"/>
              <a:ea typeface="Lato"/>
              <a:cs typeface="Lato"/>
              <a:sym typeface="Lato"/>
            </a:endParaRPr>
          </a:p>
          <a:p>
            <a:pPr indent="-349925" lvl="1" marL="914400" rtl="0" algn="l">
              <a:lnSpc>
                <a:spcPct val="115000"/>
              </a:lnSpc>
              <a:spcBef>
                <a:spcPts val="0"/>
              </a:spcBef>
              <a:spcAft>
                <a:spcPts val="0"/>
              </a:spcAft>
              <a:buClr>
                <a:srgbClr val="595959"/>
              </a:buClr>
              <a:buSzPct val="100000"/>
              <a:buFont typeface="Lato"/>
              <a:buChar char="○"/>
            </a:pPr>
            <a:r>
              <a:rPr lang="en" sz="7642">
                <a:solidFill>
                  <a:srgbClr val="595959"/>
                </a:solidFill>
                <a:latin typeface="Lato"/>
                <a:ea typeface="Lato"/>
                <a:cs typeface="Lato"/>
                <a:sym typeface="Lato"/>
              </a:rPr>
              <a:t>Data has been pulled from this source into CSV files</a:t>
            </a:r>
            <a:endParaRPr sz="7642">
              <a:solidFill>
                <a:srgbClr val="595959"/>
              </a:solidFill>
              <a:latin typeface="Lato"/>
              <a:ea typeface="Lato"/>
              <a:cs typeface="Lato"/>
              <a:sym typeface="Lato"/>
            </a:endParaRPr>
          </a:p>
          <a:p>
            <a:pPr indent="0" lvl="0" marL="0" rtl="0" algn="l">
              <a:lnSpc>
                <a:spcPct val="115000"/>
              </a:lnSpc>
              <a:spcBef>
                <a:spcPts val="1200"/>
              </a:spcBef>
              <a:spcAft>
                <a:spcPts val="0"/>
              </a:spcAft>
              <a:buNone/>
            </a:pPr>
            <a:r>
              <a:t/>
            </a:r>
            <a:endParaRPr sz="7642">
              <a:solidFill>
                <a:srgbClr val="595959"/>
              </a:solidFill>
              <a:latin typeface="Lato"/>
              <a:ea typeface="Lato"/>
              <a:cs typeface="Lato"/>
              <a:sym typeface="Lato"/>
            </a:endParaRPr>
          </a:p>
          <a:p>
            <a:pPr indent="-349925" lvl="0" marL="457200" rtl="0" algn="l">
              <a:lnSpc>
                <a:spcPct val="115000"/>
              </a:lnSpc>
              <a:spcBef>
                <a:spcPts val="1200"/>
              </a:spcBef>
              <a:spcAft>
                <a:spcPts val="0"/>
              </a:spcAft>
              <a:buClr>
                <a:srgbClr val="595959"/>
              </a:buClr>
              <a:buSzPct val="100000"/>
              <a:buFont typeface="Lato"/>
              <a:buChar char="●"/>
            </a:pPr>
            <a:r>
              <a:rPr lang="en" sz="7642">
                <a:solidFill>
                  <a:srgbClr val="595959"/>
                </a:solidFill>
                <a:latin typeface="Lato"/>
                <a:ea typeface="Lato"/>
                <a:cs typeface="Lato"/>
                <a:sym typeface="Lato"/>
              </a:rPr>
              <a:t>KPI Relation:</a:t>
            </a:r>
            <a:endParaRPr sz="7642">
              <a:solidFill>
                <a:srgbClr val="595959"/>
              </a:solidFill>
              <a:latin typeface="Lato"/>
              <a:ea typeface="Lato"/>
              <a:cs typeface="Lato"/>
              <a:sym typeface="Lato"/>
            </a:endParaRPr>
          </a:p>
          <a:p>
            <a:pPr indent="-349925" lvl="1" marL="914400" rtl="0" algn="l">
              <a:lnSpc>
                <a:spcPct val="115000"/>
              </a:lnSpc>
              <a:spcBef>
                <a:spcPts val="0"/>
              </a:spcBef>
              <a:spcAft>
                <a:spcPts val="0"/>
              </a:spcAft>
              <a:buClr>
                <a:srgbClr val="595959"/>
              </a:buClr>
              <a:buSzPct val="100000"/>
              <a:buFont typeface="Lato"/>
              <a:buChar char="○"/>
            </a:pPr>
            <a:r>
              <a:rPr lang="en" sz="7642">
                <a:solidFill>
                  <a:srgbClr val="595959"/>
                </a:solidFill>
                <a:latin typeface="Lato"/>
                <a:ea typeface="Lato"/>
                <a:cs typeface="Lato"/>
                <a:sym typeface="Lato"/>
              </a:rPr>
              <a:t>Profit Analysis, popular items, best days/months to sell which items</a:t>
            </a:r>
            <a:endParaRPr sz="7642">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6842">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3390">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1900">
              <a:solidFill>
                <a:srgbClr val="595959"/>
              </a:solidFill>
              <a:latin typeface="Lato"/>
              <a:ea typeface="Lato"/>
              <a:cs typeface="Lato"/>
              <a:sym typeface="Lato"/>
            </a:endParaRPr>
          </a:p>
          <a:p>
            <a:pPr indent="0" lvl="0" marL="914400" rtl="0" algn="l">
              <a:lnSpc>
                <a:spcPct val="115000"/>
              </a:lnSpc>
              <a:spcBef>
                <a:spcPts val="1200"/>
              </a:spcBef>
              <a:spcAft>
                <a:spcPts val="1200"/>
              </a:spcAft>
              <a:buNone/>
            </a:pPr>
            <a:r>
              <a:t/>
            </a:r>
            <a:endParaRPr sz="1900">
              <a:solidFill>
                <a:srgbClr val="59595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nvSpPr>
        <p:spPr>
          <a:xfrm>
            <a:off x="659975" y="1312275"/>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Descriptive Analytics: Data Collection Methods</a:t>
            </a:r>
            <a:endParaRPr b="1" sz="2600">
              <a:solidFill>
                <a:srgbClr val="1A1A1A"/>
              </a:solidFill>
              <a:latin typeface="Raleway"/>
              <a:ea typeface="Raleway"/>
              <a:cs typeface="Raleway"/>
              <a:sym typeface="Raleway"/>
            </a:endParaRPr>
          </a:p>
        </p:txBody>
      </p:sp>
      <p:sp>
        <p:nvSpPr>
          <p:cNvPr id="124" name="Google Shape;124;p19"/>
          <p:cNvSpPr txBox="1"/>
          <p:nvPr/>
        </p:nvSpPr>
        <p:spPr>
          <a:xfrm>
            <a:off x="567450" y="1847475"/>
            <a:ext cx="8320200" cy="2955300"/>
          </a:xfrm>
          <a:prstGeom prst="rect">
            <a:avLst/>
          </a:prstGeom>
          <a:noFill/>
          <a:ln>
            <a:noFill/>
          </a:ln>
        </p:spPr>
        <p:txBody>
          <a:bodyPr anchorCtr="0" anchor="t" bIns="91425" lIns="91425" spcFirstLastPara="1" rIns="91425" wrap="square" tIns="91425">
            <a:normAutofit fontScale="25000" lnSpcReduction="20000"/>
          </a:bodyPr>
          <a:lstStyle/>
          <a:p>
            <a:pPr indent="-368300" lvl="0" marL="457200" rtl="0" algn="l">
              <a:lnSpc>
                <a:spcPct val="115000"/>
              </a:lnSpc>
              <a:spcBef>
                <a:spcPts val="0"/>
              </a:spcBef>
              <a:spcAft>
                <a:spcPts val="0"/>
              </a:spcAft>
              <a:buClr>
                <a:schemeClr val="accent1"/>
              </a:buClr>
              <a:buSzPct val="128607"/>
              <a:buFont typeface="Lato"/>
              <a:buChar char="●"/>
            </a:pPr>
            <a:r>
              <a:rPr lang="en" sz="6842">
                <a:solidFill>
                  <a:schemeClr val="accent1"/>
                </a:solidFill>
                <a:latin typeface="Lato"/>
                <a:ea typeface="Lato"/>
                <a:cs typeface="Lato"/>
                <a:sym typeface="Lato"/>
              </a:rPr>
              <a:t> </a:t>
            </a:r>
            <a:r>
              <a:rPr lang="en" sz="8800">
                <a:solidFill>
                  <a:schemeClr val="accent1"/>
                </a:solidFill>
                <a:latin typeface="Lato"/>
                <a:ea typeface="Lato"/>
                <a:cs typeface="Lato"/>
                <a:sym typeface="Lato"/>
              </a:rPr>
              <a:t>Secondary data collection: Mecklenburg and Iredell Counties</a:t>
            </a:r>
            <a:endParaRPr sz="8800">
              <a:solidFill>
                <a:schemeClr val="accent1"/>
              </a:solidFill>
              <a:latin typeface="Lato"/>
              <a:ea typeface="Lato"/>
              <a:cs typeface="Lato"/>
              <a:sym typeface="Lato"/>
            </a:endParaRPr>
          </a:p>
          <a:p>
            <a:pPr indent="-368300" lvl="1" marL="914400" rtl="0" algn="l">
              <a:lnSpc>
                <a:spcPct val="115000"/>
              </a:lnSpc>
              <a:spcBef>
                <a:spcPts val="0"/>
              </a:spcBef>
              <a:spcAft>
                <a:spcPts val="0"/>
              </a:spcAft>
              <a:buClr>
                <a:schemeClr val="accent1"/>
              </a:buClr>
              <a:buSzPct val="100000"/>
              <a:buFont typeface="Lato"/>
              <a:buChar char="○"/>
            </a:pPr>
            <a:r>
              <a:rPr lang="en" sz="8800">
                <a:solidFill>
                  <a:schemeClr val="accent1"/>
                </a:solidFill>
                <a:latin typeface="Lato"/>
                <a:ea typeface="Lato"/>
                <a:cs typeface="Lato"/>
                <a:sym typeface="Lato"/>
              </a:rPr>
              <a:t>Demographics </a:t>
            </a:r>
            <a:endParaRPr sz="8800">
              <a:solidFill>
                <a:schemeClr val="accent1"/>
              </a:solidFill>
              <a:latin typeface="Lato"/>
              <a:ea typeface="Lato"/>
              <a:cs typeface="Lato"/>
              <a:sym typeface="Lato"/>
            </a:endParaRPr>
          </a:p>
          <a:p>
            <a:pPr indent="-368300" lvl="2" marL="1371600" rtl="0" algn="l">
              <a:lnSpc>
                <a:spcPct val="115000"/>
              </a:lnSpc>
              <a:spcBef>
                <a:spcPts val="0"/>
              </a:spcBef>
              <a:spcAft>
                <a:spcPts val="0"/>
              </a:spcAft>
              <a:buClr>
                <a:schemeClr val="accent1"/>
              </a:buClr>
              <a:buSzPct val="100000"/>
              <a:buFont typeface="Lato"/>
              <a:buChar char="■"/>
            </a:pPr>
            <a:r>
              <a:rPr lang="en" sz="8800">
                <a:solidFill>
                  <a:schemeClr val="accent1"/>
                </a:solidFill>
                <a:latin typeface="Lato"/>
                <a:ea typeface="Lato"/>
                <a:cs typeface="Lato"/>
                <a:sym typeface="Lato"/>
              </a:rPr>
              <a:t>CSV: North Carolina Public database</a:t>
            </a:r>
            <a:endParaRPr sz="8800">
              <a:solidFill>
                <a:schemeClr val="accent1"/>
              </a:solidFill>
              <a:latin typeface="Lato"/>
              <a:ea typeface="Lato"/>
              <a:cs typeface="Lato"/>
              <a:sym typeface="Lato"/>
            </a:endParaRPr>
          </a:p>
          <a:p>
            <a:pPr indent="-368300" lvl="1" marL="914400" rtl="0" algn="l">
              <a:lnSpc>
                <a:spcPct val="115000"/>
              </a:lnSpc>
              <a:spcBef>
                <a:spcPts val="0"/>
              </a:spcBef>
              <a:spcAft>
                <a:spcPts val="0"/>
              </a:spcAft>
              <a:buClr>
                <a:schemeClr val="accent1"/>
              </a:buClr>
              <a:buSzPct val="100000"/>
              <a:buFont typeface="Lato"/>
              <a:buChar char="○"/>
            </a:pPr>
            <a:r>
              <a:rPr lang="en" sz="8800">
                <a:solidFill>
                  <a:schemeClr val="accent1"/>
                </a:solidFill>
                <a:latin typeface="Lato"/>
                <a:ea typeface="Lato"/>
                <a:cs typeface="Lato"/>
                <a:sym typeface="Lato"/>
              </a:rPr>
              <a:t>Traffic</a:t>
            </a:r>
            <a:endParaRPr sz="8800">
              <a:solidFill>
                <a:schemeClr val="accent1"/>
              </a:solidFill>
              <a:latin typeface="Lato"/>
              <a:ea typeface="Lato"/>
              <a:cs typeface="Lato"/>
              <a:sym typeface="Lato"/>
            </a:endParaRPr>
          </a:p>
          <a:p>
            <a:pPr indent="-368300" lvl="2" marL="1371600" rtl="0" algn="l">
              <a:lnSpc>
                <a:spcPct val="115000"/>
              </a:lnSpc>
              <a:spcBef>
                <a:spcPts val="0"/>
              </a:spcBef>
              <a:spcAft>
                <a:spcPts val="0"/>
              </a:spcAft>
              <a:buClr>
                <a:schemeClr val="accent1"/>
              </a:buClr>
              <a:buSzPct val="100000"/>
              <a:buFont typeface="Lato"/>
              <a:buChar char="■"/>
            </a:pPr>
            <a:r>
              <a:rPr lang="en" sz="8800">
                <a:solidFill>
                  <a:schemeClr val="accent1"/>
                </a:solidFill>
                <a:latin typeface="Lato"/>
                <a:ea typeface="Lato"/>
                <a:cs typeface="Lato"/>
                <a:sym typeface="Lato"/>
              </a:rPr>
              <a:t>XLSX: Annual Average Daily Traffic (AADT) per section of each highway </a:t>
            </a:r>
            <a:endParaRPr sz="8800">
              <a:solidFill>
                <a:schemeClr val="accent1"/>
              </a:solidFill>
              <a:latin typeface="Lato"/>
              <a:ea typeface="Lato"/>
              <a:cs typeface="Lato"/>
              <a:sym typeface="Lato"/>
            </a:endParaRPr>
          </a:p>
          <a:p>
            <a:pPr indent="-368300" lvl="0" marL="457200" rtl="0" algn="l">
              <a:lnSpc>
                <a:spcPct val="115000"/>
              </a:lnSpc>
              <a:spcBef>
                <a:spcPts val="0"/>
              </a:spcBef>
              <a:spcAft>
                <a:spcPts val="0"/>
              </a:spcAft>
              <a:buClr>
                <a:schemeClr val="accent1"/>
              </a:buClr>
              <a:buSzPct val="100000"/>
              <a:buFont typeface="Lato"/>
              <a:buChar char="●"/>
            </a:pPr>
            <a:r>
              <a:rPr lang="en" sz="8800">
                <a:solidFill>
                  <a:schemeClr val="accent1"/>
                </a:solidFill>
                <a:latin typeface="Lato"/>
                <a:ea typeface="Lato"/>
                <a:cs typeface="Lato"/>
                <a:sym typeface="Lato"/>
              </a:rPr>
              <a:t>KPI Relation: </a:t>
            </a:r>
            <a:endParaRPr sz="8800">
              <a:solidFill>
                <a:schemeClr val="accent1"/>
              </a:solidFill>
              <a:latin typeface="Lato"/>
              <a:ea typeface="Lato"/>
              <a:cs typeface="Lato"/>
              <a:sym typeface="Lato"/>
            </a:endParaRPr>
          </a:p>
          <a:p>
            <a:pPr indent="-368300" lvl="1" marL="914400" rtl="0" algn="l">
              <a:lnSpc>
                <a:spcPct val="115000"/>
              </a:lnSpc>
              <a:spcBef>
                <a:spcPts val="0"/>
              </a:spcBef>
              <a:spcAft>
                <a:spcPts val="0"/>
              </a:spcAft>
              <a:buClr>
                <a:schemeClr val="accent1"/>
              </a:buClr>
              <a:buSzPct val="100000"/>
              <a:buFont typeface="Lato"/>
              <a:buChar char="○"/>
            </a:pPr>
            <a:r>
              <a:rPr lang="en" sz="8800">
                <a:solidFill>
                  <a:schemeClr val="accent1"/>
                </a:solidFill>
                <a:latin typeface="Lato"/>
                <a:ea typeface="Lato"/>
                <a:cs typeface="Lato"/>
                <a:sym typeface="Lato"/>
              </a:rPr>
              <a:t>Assists with location optimization</a:t>
            </a:r>
            <a:endParaRPr sz="8800">
              <a:solidFill>
                <a:schemeClr val="accent1"/>
              </a:solidFill>
              <a:latin typeface="Lato"/>
              <a:ea typeface="Lato"/>
              <a:cs typeface="Lato"/>
              <a:sym typeface="Lato"/>
            </a:endParaRPr>
          </a:p>
          <a:p>
            <a:pPr indent="0" lvl="0" marL="457200" rtl="0" algn="l">
              <a:lnSpc>
                <a:spcPct val="115000"/>
              </a:lnSpc>
              <a:spcBef>
                <a:spcPts val="1200"/>
              </a:spcBef>
              <a:spcAft>
                <a:spcPts val="0"/>
              </a:spcAft>
              <a:buNone/>
            </a:pPr>
            <a:r>
              <a:t/>
            </a:r>
            <a:endParaRPr sz="6842">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3390">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1900">
              <a:solidFill>
                <a:srgbClr val="595959"/>
              </a:solidFill>
              <a:latin typeface="Lato"/>
              <a:ea typeface="Lato"/>
              <a:cs typeface="Lato"/>
              <a:sym typeface="Lato"/>
            </a:endParaRPr>
          </a:p>
          <a:p>
            <a:pPr indent="0" lvl="0" marL="914400" rtl="0" algn="l">
              <a:lnSpc>
                <a:spcPct val="115000"/>
              </a:lnSpc>
              <a:spcBef>
                <a:spcPts val="1200"/>
              </a:spcBef>
              <a:spcAft>
                <a:spcPts val="1200"/>
              </a:spcAft>
              <a:buNone/>
            </a:pPr>
            <a:r>
              <a:t/>
            </a:r>
            <a:endParaRPr sz="1900">
              <a:solidFill>
                <a:srgbClr val="595959"/>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Characteristics: Sales</a:t>
            </a:r>
            <a:endParaRPr/>
          </a:p>
        </p:txBody>
      </p:sp>
      <p:sp>
        <p:nvSpPr>
          <p:cNvPr id="130" name="Google Shape;130;p20"/>
          <p:cNvSpPr txBox="1"/>
          <p:nvPr>
            <p:ph idx="1" type="body"/>
          </p:nvPr>
        </p:nvSpPr>
        <p:spPr>
          <a:xfrm>
            <a:off x="727650" y="1897525"/>
            <a:ext cx="8298900" cy="3139200"/>
          </a:xfrm>
          <a:prstGeom prst="rect">
            <a:avLst/>
          </a:prstGeom>
        </p:spPr>
        <p:txBody>
          <a:bodyPr anchorCtr="0" anchor="t" bIns="91425" lIns="91425" spcFirstLastPara="1" rIns="91425" wrap="square" tIns="91425">
            <a:normAutofit fontScale="25000" lnSpcReduction="20000"/>
          </a:bodyPr>
          <a:lstStyle/>
          <a:p>
            <a:pPr indent="-358322" lvl="0" marL="457200" rtl="0" algn="l">
              <a:spcBef>
                <a:spcPts val="0"/>
              </a:spcBef>
              <a:spcAft>
                <a:spcPts val="0"/>
              </a:spcAft>
              <a:buSzPct val="100000"/>
              <a:buChar char="●"/>
            </a:pPr>
            <a:r>
              <a:rPr lang="en" sz="8171"/>
              <a:t>Multiple CSV files pulled from SquareUp</a:t>
            </a:r>
            <a:endParaRPr sz="8171"/>
          </a:p>
          <a:p>
            <a:pPr indent="-358322" lvl="0" marL="457200" rtl="0" algn="l">
              <a:spcBef>
                <a:spcPts val="0"/>
              </a:spcBef>
              <a:spcAft>
                <a:spcPts val="0"/>
              </a:spcAft>
              <a:buSzPct val="100000"/>
              <a:buChar char="●"/>
            </a:pPr>
            <a:r>
              <a:rPr lang="en" sz="8171"/>
              <a:t>~2,000 rows of transactional data</a:t>
            </a:r>
            <a:endParaRPr sz="8171"/>
          </a:p>
          <a:p>
            <a:pPr indent="-358322" lvl="1" marL="914400" rtl="0" algn="l">
              <a:spcBef>
                <a:spcPts val="0"/>
              </a:spcBef>
              <a:spcAft>
                <a:spcPts val="0"/>
              </a:spcAft>
              <a:buSzPct val="100000"/>
              <a:buChar char="○"/>
            </a:pPr>
            <a:r>
              <a:rPr lang="en" sz="8171"/>
              <a:t>Spanning from 2018-2020 </a:t>
            </a:r>
            <a:endParaRPr sz="8171"/>
          </a:p>
          <a:p>
            <a:pPr indent="-358322" lvl="0" marL="457200" rtl="0" algn="l">
              <a:spcBef>
                <a:spcPts val="0"/>
              </a:spcBef>
              <a:spcAft>
                <a:spcPts val="0"/>
              </a:spcAft>
              <a:buSzPct val="100000"/>
              <a:buChar char="●"/>
            </a:pPr>
            <a:r>
              <a:rPr lang="en" sz="8171"/>
              <a:t>5 Tables per Year</a:t>
            </a:r>
            <a:endParaRPr sz="8171"/>
          </a:p>
          <a:p>
            <a:pPr indent="-358322" lvl="1" marL="914400" rtl="0" algn="l">
              <a:spcBef>
                <a:spcPts val="0"/>
              </a:spcBef>
              <a:spcAft>
                <a:spcPts val="0"/>
              </a:spcAft>
              <a:buSzPct val="100000"/>
              <a:buChar char="○"/>
            </a:pPr>
            <a:r>
              <a:rPr lang="en" sz="8171"/>
              <a:t>“Category Sales”</a:t>
            </a:r>
            <a:endParaRPr sz="8171"/>
          </a:p>
          <a:p>
            <a:pPr indent="-358322" lvl="1" marL="914400" rtl="0" algn="l">
              <a:spcBef>
                <a:spcPts val="0"/>
              </a:spcBef>
              <a:spcAft>
                <a:spcPts val="0"/>
              </a:spcAft>
              <a:buSzPct val="100000"/>
              <a:buChar char="○"/>
            </a:pPr>
            <a:r>
              <a:rPr lang="en" sz="8171"/>
              <a:t>“Item Sales Summary”</a:t>
            </a:r>
            <a:endParaRPr sz="8171"/>
          </a:p>
          <a:p>
            <a:pPr indent="-358322" lvl="1" marL="914400" rtl="0" algn="l">
              <a:spcBef>
                <a:spcPts val="0"/>
              </a:spcBef>
              <a:spcAft>
                <a:spcPts val="0"/>
              </a:spcAft>
              <a:buSzPct val="100000"/>
              <a:buChar char="○"/>
            </a:pPr>
            <a:r>
              <a:rPr b="1" lang="en" sz="8171"/>
              <a:t>“Items”</a:t>
            </a:r>
            <a:endParaRPr b="1" sz="8171"/>
          </a:p>
          <a:p>
            <a:pPr indent="-358322" lvl="1" marL="914400" rtl="0" algn="l">
              <a:spcBef>
                <a:spcPts val="0"/>
              </a:spcBef>
              <a:spcAft>
                <a:spcPts val="0"/>
              </a:spcAft>
              <a:buSzPct val="100000"/>
              <a:buChar char="○"/>
            </a:pPr>
            <a:r>
              <a:rPr lang="en" sz="8171"/>
              <a:t>“Payment Method Summary”</a:t>
            </a:r>
            <a:endParaRPr sz="8171"/>
          </a:p>
          <a:p>
            <a:pPr indent="-358322" lvl="1" marL="914400" rtl="0" algn="l">
              <a:spcBef>
                <a:spcPts val="0"/>
              </a:spcBef>
              <a:spcAft>
                <a:spcPts val="0"/>
              </a:spcAft>
              <a:buSzPct val="100000"/>
              <a:buChar char="○"/>
            </a:pPr>
            <a:r>
              <a:rPr b="1" lang="en" sz="8171"/>
              <a:t>“Transactions”</a:t>
            </a:r>
            <a:endParaRPr b="1" sz="8171"/>
          </a:p>
          <a:p>
            <a:pPr indent="0" lvl="0" marL="457200" rtl="0" algn="l">
              <a:spcBef>
                <a:spcPts val="1200"/>
              </a:spcBef>
              <a:spcAft>
                <a:spcPts val="0"/>
              </a:spcAft>
              <a:buNone/>
            </a:pPr>
            <a:r>
              <a:t/>
            </a:r>
            <a:endParaRPr sz="3519"/>
          </a:p>
          <a:p>
            <a:pPr indent="0" lvl="0" marL="457200" rtl="0" algn="l">
              <a:spcBef>
                <a:spcPts val="1200"/>
              </a:spcBef>
              <a:spcAft>
                <a:spcPts val="0"/>
              </a:spcAft>
              <a:buNone/>
            </a:pPr>
            <a:r>
              <a:t/>
            </a:r>
            <a:endParaRPr sz="1900"/>
          </a:p>
          <a:p>
            <a:pPr indent="0" lvl="0" marL="914400" rtl="0" algn="l">
              <a:spcBef>
                <a:spcPts val="1200"/>
              </a:spcBef>
              <a:spcAft>
                <a:spcPts val="1200"/>
              </a:spcAft>
              <a:buNone/>
            </a:pPr>
            <a:r>
              <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Sales </a:t>
            </a:r>
            <a:r>
              <a:rPr lang="en"/>
              <a:t>Data Characteristics: "Items”</a:t>
            </a:r>
            <a:endParaRPr/>
          </a:p>
        </p:txBody>
      </p:sp>
      <p:pic>
        <p:nvPicPr>
          <p:cNvPr id="136" name="Google Shape;136;p21"/>
          <p:cNvPicPr preferRelativeResize="0"/>
          <p:nvPr/>
        </p:nvPicPr>
        <p:blipFill>
          <a:blip r:embed="rId3">
            <a:alphaModFix/>
          </a:blip>
          <a:stretch>
            <a:fillRect/>
          </a:stretch>
        </p:blipFill>
        <p:spPr>
          <a:xfrm>
            <a:off x="691700" y="2006250"/>
            <a:ext cx="8051952" cy="1593475"/>
          </a:xfrm>
          <a:prstGeom prst="rect">
            <a:avLst/>
          </a:prstGeom>
          <a:noFill/>
          <a:ln>
            <a:noFill/>
          </a:ln>
        </p:spPr>
      </p:pic>
      <p:sp>
        <p:nvSpPr>
          <p:cNvPr id="137" name="Google Shape;137;p21"/>
          <p:cNvSpPr txBox="1"/>
          <p:nvPr>
            <p:ph idx="1" type="body"/>
          </p:nvPr>
        </p:nvSpPr>
        <p:spPr>
          <a:xfrm>
            <a:off x="727650" y="3907925"/>
            <a:ext cx="8164200" cy="1005300"/>
          </a:xfrm>
          <a:prstGeom prst="rect">
            <a:avLst/>
          </a:prstGeom>
        </p:spPr>
        <p:txBody>
          <a:bodyPr anchorCtr="0" anchor="t" bIns="91425" lIns="91425" spcFirstLastPara="1" rIns="91425" wrap="square" tIns="91425">
            <a:normAutofit fontScale="25000" lnSpcReduction="20000"/>
          </a:bodyPr>
          <a:lstStyle/>
          <a:p>
            <a:pPr indent="-349626" lvl="0" marL="457200" rtl="0" algn="l">
              <a:spcBef>
                <a:spcPts val="0"/>
              </a:spcBef>
              <a:spcAft>
                <a:spcPts val="0"/>
              </a:spcAft>
              <a:buSzPct val="100000"/>
              <a:buChar char="●"/>
            </a:pPr>
            <a:r>
              <a:rPr lang="en" sz="7623"/>
              <a:t>Additional columns: Location (ABZ), Dining Option, Customer ID, Customer Name, Customer Reference ID, Unit, Count</a:t>
            </a:r>
            <a:endParaRPr sz="7623"/>
          </a:p>
          <a:p>
            <a:pPr indent="0" lvl="0" marL="457200" rtl="0" algn="l">
              <a:spcBef>
                <a:spcPts val="1200"/>
              </a:spcBef>
              <a:spcAft>
                <a:spcPts val="0"/>
              </a:spcAft>
              <a:buNone/>
            </a:pPr>
            <a:r>
              <a:t/>
            </a:r>
            <a:endParaRPr sz="1900"/>
          </a:p>
          <a:p>
            <a:pPr indent="0" lvl="0" marL="914400" rtl="0" algn="l">
              <a:spcBef>
                <a:spcPts val="1200"/>
              </a:spcBef>
              <a:spcAft>
                <a:spcPts val="1200"/>
              </a:spcAft>
              <a:buNone/>
            </a:pPr>
            <a:r>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